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6"/>
  </p:notesMasterIdLst>
  <p:sldIdLst>
    <p:sldId id="256" r:id="rId2"/>
    <p:sldId id="257" r:id="rId3"/>
    <p:sldId id="264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38793-B79F-4009-99A6-106BB281EC12}" type="datetimeFigureOut">
              <a:rPr lang="en-GB" smtClean="0"/>
              <a:t>01/03/2018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CC12E-C897-4999-B9B5-2DDB145715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88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videostream.cgi 	get_wifi_scan_results.cgi 		get_misc.cgi	 	 get_log.cgi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CC12E-C897-4999-B9B5-2DDB1457153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76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2F7DC-9A21-4BF8-A9EF-1E0FFF161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Hush Smart Baby Monitor Exploit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4DC04-31A1-4D87-85FD-C3EC3FAB2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Ross Heenan</a:t>
            </a:r>
          </a:p>
          <a:p>
            <a:r>
              <a:rPr lang="en-GB" dirty="0"/>
              <a:t>Abertay University - Division of Cyber Security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4867C-ED7F-4A9A-8B70-439CC3780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548" y="1731341"/>
            <a:ext cx="2924452" cy="1751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1E8C6E-288B-46AA-962D-0E1C0AE5A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387" y="3472072"/>
            <a:ext cx="2924613" cy="175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5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56B67B-FF66-4134-8003-0DB575B7C47E}"/>
              </a:ext>
            </a:extLst>
          </p:cNvPr>
          <p:cNvSpPr txBox="1"/>
          <p:nvPr/>
        </p:nvSpPr>
        <p:spPr>
          <a:xfrm>
            <a:off x="1195754" y="393895"/>
            <a:ext cx="1003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Escalation of vulnerability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3F863-2CE7-466B-A61B-014285120F5D}"/>
              </a:ext>
            </a:extLst>
          </p:cNvPr>
          <p:cNvSpPr txBox="1"/>
          <p:nvPr/>
        </p:nvSpPr>
        <p:spPr>
          <a:xfrm>
            <a:off x="201966" y="1337444"/>
            <a:ext cx="114981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mbria" panose="02040503050406030204" pitchFamily="18" charset="0"/>
              </a:rPr>
              <a:t>DDNS Service Settings</a:t>
            </a:r>
          </a:p>
          <a:p>
            <a:r>
              <a:rPr lang="en-GB" sz="2000" dirty="0">
                <a:latin typeface="Cambria" panose="02040503050406030204" pitchFamily="18" charset="0"/>
              </a:rPr>
              <a:t>Remote Access</a:t>
            </a:r>
          </a:p>
          <a:p>
            <a:endParaRPr lang="en-GB" sz="2000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DDNS User Name</a:t>
            </a:r>
          </a:p>
          <a:p>
            <a:r>
              <a:rPr lang="en-GB" sz="2000" dirty="0">
                <a:latin typeface="Cambria" panose="02040503050406030204" pitchFamily="18" charset="0"/>
              </a:rPr>
              <a:t>Serial of device</a:t>
            </a:r>
          </a:p>
          <a:p>
            <a:endParaRPr lang="en-GB" sz="2000" dirty="0">
              <a:latin typeface="Cambria" panose="02040503050406030204" pitchFamily="18" charset="0"/>
            </a:endParaRPr>
          </a:p>
          <a:p>
            <a:endParaRPr lang="en-GB" sz="2000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6A94A-397D-4534-A282-C0E848C00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92" y="3193369"/>
            <a:ext cx="8711735" cy="314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4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56B67B-FF66-4134-8003-0DB575B7C47E}"/>
              </a:ext>
            </a:extLst>
          </p:cNvPr>
          <p:cNvSpPr txBox="1"/>
          <p:nvPr/>
        </p:nvSpPr>
        <p:spPr>
          <a:xfrm>
            <a:off x="1195754" y="393895"/>
            <a:ext cx="1003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Escalation of vulnerability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3F863-2CE7-466B-A61B-014285120F5D}"/>
              </a:ext>
            </a:extLst>
          </p:cNvPr>
          <p:cNvSpPr txBox="1"/>
          <p:nvPr/>
        </p:nvSpPr>
        <p:spPr>
          <a:xfrm>
            <a:off x="276472" y="1281173"/>
            <a:ext cx="114981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latin typeface="Cambria" panose="02040503050406030204" pitchFamily="18" charset="0"/>
            </a:endParaRP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Camera can be accessed externally via DDNS using</a:t>
            </a:r>
          </a:p>
          <a:p>
            <a:r>
              <a:rPr lang="en-GB" sz="2000" dirty="0">
                <a:latin typeface="Cambria" panose="02040503050406030204" pitchFamily="18" charset="0"/>
              </a:rPr>
              <a:t>http://8122h153.seecamera.info:14987</a:t>
            </a: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Possibility to brute force remote access</a:t>
            </a: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Random generation of two set of numbers</a:t>
            </a:r>
          </a:p>
          <a:p>
            <a:r>
              <a:rPr lang="en-GB" sz="2000" dirty="0">
                <a:latin typeface="Cambria" panose="02040503050406030204" pitchFamily="18" charset="0"/>
              </a:rPr>
              <a:t>One 4 digit within a range</a:t>
            </a:r>
          </a:p>
          <a:p>
            <a:r>
              <a:rPr lang="en-GB" sz="2000" dirty="0">
                <a:latin typeface="Cambria" panose="02040503050406030204" pitchFamily="18" charset="0"/>
              </a:rPr>
              <a:t>One 3 digit within a range</a:t>
            </a:r>
          </a:p>
          <a:p>
            <a:r>
              <a:rPr lang="en-GB" sz="2000" dirty="0">
                <a:latin typeface="Cambria" panose="02040503050406030204" pitchFamily="18" charset="0"/>
              </a:rPr>
              <a:t>One Character</a:t>
            </a:r>
          </a:p>
          <a:p>
            <a:r>
              <a:rPr lang="en-GB" sz="2000" dirty="0">
                <a:latin typeface="Cambria" panose="02040503050406030204" pitchFamily="18" charset="0"/>
              </a:rPr>
              <a:t>Append numbers either side of character</a:t>
            </a:r>
          </a:p>
          <a:p>
            <a:endParaRPr lang="en-GB" sz="2000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Access to many cameras using hardcoded credentials to access admin panel!!!</a:t>
            </a:r>
          </a:p>
        </p:txBody>
      </p:sp>
    </p:spTree>
    <p:extLst>
      <p:ext uri="{BB962C8B-B14F-4D97-AF65-F5344CB8AC3E}">
        <p14:creationId xmlns:p14="http://schemas.microsoft.com/office/powerpoint/2010/main" val="2291906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56B67B-FF66-4134-8003-0DB575B7C47E}"/>
              </a:ext>
            </a:extLst>
          </p:cNvPr>
          <p:cNvSpPr txBox="1"/>
          <p:nvPr/>
        </p:nvSpPr>
        <p:spPr>
          <a:xfrm>
            <a:off x="1195754" y="393895"/>
            <a:ext cx="1003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Escalation of vulnerability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3F863-2CE7-466B-A61B-014285120F5D}"/>
              </a:ext>
            </a:extLst>
          </p:cNvPr>
          <p:cNvSpPr txBox="1"/>
          <p:nvPr/>
        </p:nvSpPr>
        <p:spPr>
          <a:xfrm>
            <a:off x="276472" y="1281173"/>
            <a:ext cx="114981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mbria" panose="02040503050406030204" pitchFamily="18" charset="0"/>
              </a:rPr>
              <a:t>Spying</a:t>
            </a:r>
          </a:p>
          <a:p>
            <a:endParaRPr lang="en-GB" sz="2000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Locking out user</a:t>
            </a:r>
          </a:p>
          <a:p>
            <a:endParaRPr lang="en-GB" sz="2000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Malicious modification </a:t>
            </a:r>
            <a:r>
              <a:rPr lang="en-GB" sz="2000" dirty="0">
                <a:latin typeface="Cambria" panose="02040503050406030204" pitchFamily="18" charset="0"/>
              </a:rPr>
              <a:t>(FTP, Mail, Alarm)</a:t>
            </a:r>
          </a:p>
          <a:p>
            <a:endParaRPr lang="en-GB" sz="2000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Corruption</a:t>
            </a:r>
            <a:r>
              <a:rPr lang="en-GB" sz="2000" dirty="0">
                <a:latin typeface="Cambria" panose="02040503050406030204" pitchFamily="18" charset="0"/>
              </a:rPr>
              <a:t> (Factory reset, modifying firmware)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071DC1-DDA6-4120-BBDD-5413A8371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674" y="2219324"/>
            <a:ext cx="6104555" cy="3052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A698AF-FF2B-45C1-B019-96A7FD04D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3783710"/>
            <a:ext cx="6300330" cy="27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37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B9A9A6-7B8C-46BC-B1C6-ED1C8A554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7" y="385980"/>
            <a:ext cx="5291239" cy="44533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60CA00-7209-4A16-899A-80E267E75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46" y="1814730"/>
            <a:ext cx="5616524" cy="47478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F82C53-2300-4B24-A017-E43D00468931}"/>
              </a:ext>
            </a:extLst>
          </p:cNvPr>
          <p:cNvSpPr/>
          <p:nvPr/>
        </p:nvSpPr>
        <p:spPr>
          <a:xfrm>
            <a:off x="6040508" y="6861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http://2868h153.seecamera.info:14987/videostream.cgi?user=hush17689&amp;pwd=4bnxKRaM25 </a:t>
            </a:r>
            <a:endParaRPr lang="en-GB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E4A389-7563-434D-BAB4-09A8C0E815BF}"/>
              </a:ext>
            </a:extLst>
          </p:cNvPr>
          <p:cNvSpPr/>
          <p:nvPr/>
        </p:nvSpPr>
        <p:spPr>
          <a:xfrm>
            <a:off x="184246" y="53214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http://192.168.0.20:14987/videostream.cgi?user=hush17689&amp;pwd=4bnxKRaM25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2094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42EEDF-7602-4E04-9079-30004C920E1C}"/>
              </a:ext>
            </a:extLst>
          </p:cNvPr>
          <p:cNvSpPr txBox="1"/>
          <p:nvPr/>
        </p:nvSpPr>
        <p:spPr>
          <a:xfrm>
            <a:off x="1195754" y="393895"/>
            <a:ext cx="1003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Compromising other devices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CD367-602E-4366-A31E-26476E7396F1}"/>
              </a:ext>
            </a:extLst>
          </p:cNvPr>
          <p:cNvSpPr txBox="1"/>
          <p:nvPr/>
        </p:nvSpPr>
        <p:spPr>
          <a:xfrm>
            <a:off x="276472" y="1281173"/>
            <a:ext cx="114981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latin typeface="Cambria" panose="02040503050406030204" pitchFamily="18" charset="0"/>
            </a:endParaRP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Devices can be generic</a:t>
            </a: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Same hardware</a:t>
            </a: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Manufacturer</a:t>
            </a: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Software </a:t>
            </a: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Insecure coding practices</a:t>
            </a: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Hardware access (UART)</a:t>
            </a:r>
          </a:p>
        </p:txBody>
      </p:sp>
    </p:spTree>
    <p:extLst>
      <p:ext uri="{BB962C8B-B14F-4D97-AF65-F5344CB8AC3E}">
        <p14:creationId xmlns:p14="http://schemas.microsoft.com/office/powerpoint/2010/main" val="235940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FCC25-A16D-4EFC-9938-2F312FEC6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217" y="1731341"/>
            <a:ext cx="5317783" cy="3185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56B67B-FF66-4134-8003-0DB575B7C47E}"/>
              </a:ext>
            </a:extLst>
          </p:cNvPr>
          <p:cNvSpPr txBox="1"/>
          <p:nvPr/>
        </p:nvSpPr>
        <p:spPr>
          <a:xfrm>
            <a:off x="1195754" y="393895"/>
            <a:ext cx="1003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Hush Smart Baby Monitor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3F863-2CE7-466B-A61B-014285120F5D}"/>
              </a:ext>
            </a:extLst>
          </p:cNvPr>
          <p:cNvSpPr txBox="1"/>
          <p:nvPr/>
        </p:nvSpPr>
        <p:spPr>
          <a:xfrm>
            <a:off x="276472" y="1281173"/>
            <a:ext cx="671028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mbria" panose="02040503050406030204" pitchFamily="18" charset="0"/>
              </a:rPr>
              <a:t>The Hush Smart Baby Monitor is an IP camera that allow connection locally and remotely to monitor</a:t>
            </a:r>
          </a:p>
          <a:p>
            <a:endParaRPr lang="en-GB" sz="2000" dirty="0">
              <a:latin typeface="Cambria" panose="02040503050406030204" pitchFamily="18" charset="0"/>
            </a:endParaRPr>
          </a:p>
          <a:p>
            <a:endParaRPr lang="en-GB" sz="2000" dirty="0">
              <a:latin typeface="Cambria" panose="02040503050406030204" pitchFamily="18" charset="0"/>
            </a:endParaRPr>
          </a:p>
          <a:p>
            <a:r>
              <a:rPr lang="en-GB" sz="2000" dirty="0">
                <a:latin typeface="Cambria" panose="02040503050406030204" pitchFamily="18" charset="0"/>
              </a:rPr>
              <a:t>Security Concerns &amp; Threats to devices include existing and emerging one concerning new technologies </a:t>
            </a:r>
          </a:p>
          <a:p>
            <a:endParaRPr lang="en-GB" sz="2000" dirty="0">
              <a:latin typeface="Cambria" panose="02040503050406030204" pitchFamily="18" charset="0"/>
            </a:endParaRPr>
          </a:p>
          <a:p>
            <a:endParaRPr lang="en-GB" sz="2000" dirty="0">
              <a:latin typeface="Cambria" panose="02040503050406030204" pitchFamily="18" charset="0"/>
            </a:endParaRPr>
          </a:p>
          <a:p>
            <a:r>
              <a:rPr lang="en-GB" sz="2000" dirty="0">
                <a:latin typeface="Cambria" panose="02040503050406030204" pitchFamily="18" charset="0"/>
              </a:rPr>
              <a:t>Vulnerability in device that allows an attacker to gain unauthorised access, control of device and to further escalate exploit</a:t>
            </a:r>
          </a:p>
          <a:p>
            <a:endParaRPr lang="en-GB" sz="2000" dirty="0">
              <a:latin typeface="Cambria" panose="02040503050406030204" pitchFamily="18" charset="0"/>
            </a:endParaRPr>
          </a:p>
          <a:p>
            <a:endParaRPr lang="en-GB" sz="2000" dirty="0">
              <a:latin typeface="Cambria" panose="02040503050406030204" pitchFamily="18" charset="0"/>
            </a:endParaRPr>
          </a:p>
          <a:p>
            <a:r>
              <a:rPr lang="en-GB" sz="2000" dirty="0">
                <a:latin typeface="Cambria" panose="02040503050406030204" pitchFamily="18" charset="0"/>
              </a:rPr>
              <a:t>Ability to Locally and remotely exploit</a:t>
            </a:r>
          </a:p>
          <a:p>
            <a:r>
              <a:rPr lang="en-GB" sz="2000" dirty="0">
                <a:latin typeface="Cambria" panose="02040503050406030204" pitchFamily="18" charset="0"/>
              </a:rPr>
              <a:t>Overview of exploit will be provided (PoC)</a:t>
            </a:r>
            <a:endParaRPr lang="en-GB" dirty="0">
              <a:latin typeface="Cambria" panose="02040503050406030204" pitchFamily="18" charset="0"/>
            </a:endParaRPr>
          </a:p>
          <a:p>
            <a:r>
              <a:rPr lang="en-GB" sz="2000" dirty="0">
                <a:latin typeface="Cambria" panose="02040503050406030204" pitchFamily="18" charset="0"/>
              </a:rPr>
              <a:t>Exploit execution process</a:t>
            </a:r>
          </a:p>
          <a:p>
            <a:endParaRPr lang="en-GB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2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CB4259A-4A50-4F21-A326-B73D1B3955EC}"/>
              </a:ext>
            </a:extLst>
          </p:cNvPr>
          <p:cNvSpPr txBox="1"/>
          <p:nvPr/>
        </p:nvSpPr>
        <p:spPr>
          <a:xfrm>
            <a:off x="262404" y="1154567"/>
            <a:ext cx="8558039" cy="47679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18833-7F7C-4E3F-BEA8-D53A5A057DC2}"/>
              </a:ext>
            </a:extLst>
          </p:cNvPr>
          <p:cNvSpPr txBox="1"/>
          <p:nvPr/>
        </p:nvSpPr>
        <p:spPr>
          <a:xfrm>
            <a:off x="459353" y="1168632"/>
            <a:ext cx="854397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Prerequistes</a:t>
            </a:r>
          </a:p>
          <a:p>
            <a:r>
              <a:rPr lang="en-GB" sz="2000" dirty="0">
                <a:latin typeface="Cambria" panose="02040503050406030204" pitchFamily="18" charset="0"/>
              </a:rPr>
              <a:t>Windows 7 or Linux machine</a:t>
            </a:r>
          </a:p>
          <a:p>
            <a:r>
              <a:rPr lang="en-GB" sz="2000" dirty="0">
                <a:latin typeface="Cambria" panose="02040503050406030204" pitchFamily="18" charset="0"/>
              </a:rPr>
              <a:t>Hush Smart Baby Monitor</a:t>
            </a:r>
          </a:p>
          <a:p>
            <a:r>
              <a:rPr lang="en-GB" sz="2000" dirty="0">
                <a:latin typeface="Cambria" panose="02040503050406030204" pitchFamily="18" charset="0"/>
              </a:rPr>
              <a:t>Nmap scanner</a:t>
            </a:r>
          </a:p>
          <a:p>
            <a:r>
              <a:rPr lang="en-GB" sz="2000" dirty="0">
                <a:latin typeface="Cambria" panose="02040503050406030204" pitchFamily="18" charset="0"/>
              </a:rPr>
              <a:t>Wireshark</a:t>
            </a:r>
          </a:p>
          <a:p>
            <a:r>
              <a:rPr lang="en-GB" sz="2000" dirty="0">
                <a:latin typeface="Cambria" panose="02040503050406030204" pitchFamily="18" charset="0"/>
              </a:rPr>
              <a:t>Apktool or Java Decompilers</a:t>
            </a:r>
          </a:p>
          <a:p>
            <a:endParaRPr lang="en-GB" sz="2000" dirty="0">
              <a:latin typeface="Cambria" panose="02040503050406030204" pitchFamily="18" charset="0"/>
            </a:endParaRPr>
          </a:p>
          <a:p>
            <a:endParaRPr lang="en-GB" sz="2000" dirty="0">
              <a:latin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Steps required to carry out exploit</a:t>
            </a:r>
          </a:p>
          <a:p>
            <a:pPr marL="457200" indent="-457200">
              <a:buAutoNum type="arabicPeriod"/>
            </a:pPr>
            <a:r>
              <a:rPr lang="en-GB" sz="2000" dirty="0">
                <a:latin typeface="Cambria" panose="02040503050406030204" pitchFamily="18" charset="0"/>
              </a:rPr>
              <a:t>Enumeration of target device</a:t>
            </a:r>
          </a:p>
          <a:p>
            <a:pPr marL="457200" indent="-457200">
              <a:buAutoNum type="arabicPeriod"/>
            </a:pPr>
            <a:r>
              <a:rPr lang="en-GB" sz="2000" dirty="0">
                <a:latin typeface="Cambria" panose="02040503050406030204" pitchFamily="18" charset="0"/>
              </a:rPr>
              <a:t>Enumeration of target accompanying software</a:t>
            </a:r>
          </a:p>
          <a:p>
            <a:pPr marL="457200" indent="-457200">
              <a:buAutoNum type="arabicPeriod"/>
            </a:pPr>
            <a:r>
              <a:rPr lang="en-GB" sz="2000" dirty="0">
                <a:latin typeface="Cambria" panose="02040503050406030204" pitchFamily="18" charset="0"/>
              </a:rPr>
              <a:t>Exploitation of vulnerability </a:t>
            </a:r>
          </a:p>
          <a:p>
            <a:pPr marL="457200" indent="-457200">
              <a:buAutoNum type="arabicPeriod"/>
            </a:pPr>
            <a:r>
              <a:rPr lang="en-GB" sz="2000" dirty="0">
                <a:latin typeface="Cambria" panose="02040503050406030204" pitchFamily="18" charset="0"/>
              </a:rPr>
              <a:t>Escalation of exploit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5233A-BEC6-4E16-ABB3-E36772519F78}"/>
              </a:ext>
            </a:extLst>
          </p:cNvPr>
          <p:cNvSpPr txBox="1"/>
          <p:nvPr/>
        </p:nvSpPr>
        <p:spPr>
          <a:xfrm>
            <a:off x="1195754" y="140671"/>
            <a:ext cx="1003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92050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56B67B-FF66-4134-8003-0DB575B7C47E}"/>
              </a:ext>
            </a:extLst>
          </p:cNvPr>
          <p:cNvSpPr txBox="1"/>
          <p:nvPr/>
        </p:nvSpPr>
        <p:spPr>
          <a:xfrm>
            <a:off x="1195754" y="393895"/>
            <a:ext cx="1003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Enumeration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3F863-2CE7-466B-A61B-014285120F5D}"/>
              </a:ext>
            </a:extLst>
          </p:cNvPr>
          <p:cNvSpPr txBox="1"/>
          <p:nvPr/>
        </p:nvSpPr>
        <p:spPr>
          <a:xfrm>
            <a:off x="276472" y="1281173"/>
            <a:ext cx="115685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mbria" panose="02040503050406030204" pitchFamily="18" charset="0"/>
              </a:rPr>
              <a:t>Target device enumeration </a:t>
            </a: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dirty="0">
                <a:latin typeface="Cambria" panose="02040503050406030204" pitchFamily="18" charset="0"/>
              </a:rPr>
              <a:t>First step was to connect the camera to network and discover the devices network identity </a:t>
            </a:r>
          </a:p>
          <a:p>
            <a:r>
              <a:rPr lang="en-GB" sz="2000" dirty="0">
                <a:latin typeface="Cambria" panose="02040503050406030204" pitchFamily="18" charset="0"/>
              </a:rPr>
              <a:t>(IP and MAC addresses)</a:t>
            </a:r>
          </a:p>
          <a:p>
            <a:r>
              <a:rPr lang="en-GB" sz="2000" b="1" dirty="0">
                <a:latin typeface="Cambria" panose="02040503050406030204" pitchFamily="18" charset="0"/>
              </a:rPr>
              <a:t>nmap -sn 10.0.0.* </a:t>
            </a:r>
            <a:endParaRPr lang="en-GB" sz="2000" dirty="0">
              <a:latin typeface="Cambria" panose="02040503050406030204" pitchFamily="18" charset="0"/>
            </a:endParaRP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Returned an unknown manufacturer device with IP address </a:t>
            </a:r>
          </a:p>
          <a:p>
            <a:r>
              <a:rPr lang="en-GB" sz="2000" b="1" dirty="0">
                <a:latin typeface="Cambria" panose="02040503050406030204" pitchFamily="18" charset="0"/>
              </a:rPr>
              <a:t>10.0.0.100</a:t>
            </a: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Port Scanning of discovered host </a:t>
            </a:r>
            <a:endParaRPr lang="en-GB" sz="2000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nmap 10.0.0.10x -p 1-65535 </a:t>
            </a: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dirty="0">
                <a:latin typeface="Cambria" panose="02040503050406030204" pitchFamily="18" charset="0"/>
              </a:rPr>
              <a:t>Showed TCP port 14987 open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7FC9C-ABC7-4ED1-9A76-670AAD555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737" y="3035203"/>
            <a:ext cx="6046525" cy="787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A32DFA-C2C1-4E21-94EA-F439B5C95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4807691"/>
            <a:ext cx="7082497" cy="15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9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56B67B-FF66-4134-8003-0DB575B7C47E}"/>
              </a:ext>
            </a:extLst>
          </p:cNvPr>
          <p:cNvSpPr txBox="1"/>
          <p:nvPr/>
        </p:nvSpPr>
        <p:spPr>
          <a:xfrm>
            <a:off x="1195754" y="393895"/>
            <a:ext cx="1003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Software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3F863-2CE7-466B-A61B-014285120F5D}"/>
              </a:ext>
            </a:extLst>
          </p:cNvPr>
          <p:cNvSpPr txBox="1"/>
          <p:nvPr/>
        </p:nvSpPr>
        <p:spPr>
          <a:xfrm>
            <a:off x="276472" y="1281173"/>
            <a:ext cx="1149818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mbria" panose="02040503050406030204" pitchFamily="18" charset="0"/>
              </a:rPr>
              <a:t>Management application (Android and iOS)</a:t>
            </a: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Analysis of Hush Viewer </a:t>
            </a:r>
            <a:r>
              <a:rPr lang="en-GB" sz="2000" dirty="0">
                <a:latin typeface="Cambria" panose="02040503050406030204" pitchFamily="18" charset="0"/>
              </a:rPr>
              <a:t>v1.4.</a:t>
            </a:r>
          </a:p>
          <a:p>
            <a:endParaRPr lang="en-GB" sz="2000" dirty="0">
              <a:latin typeface="Cambria" panose="02040503050406030204" pitchFamily="18" charset="0"/>
            </a:endParaRPr>
          </a:p>
          <a:p>
            <a:r>
              <a:rPr lang="en-GB" sz="2000" dirty="0">
                <a:latin typeface="Cambria" panose="02040503050406030204" pitchFamily="18" charset="0"/>
              </a:rPr>
              <a:t>Analysis of source code?</a:t>
            </a:r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Apktool, Java Decompilers</a:t>
            </a:r>
          </a:p>
          <a:p>
            <a:r>
              <a:rPr lang="en-GB" sz="2000" dirty="0">
                <a:latin typeface="Cambria" panose="02040503050406030204" pitchFamily="18" charset="0"/>
              </a:rPr>
              <a:t>Decompiling of apk application file </a:t>
            </a:r>
          </a:p>
          <a:p>
            <a:endParaRPr lang="en-GB" sz="2000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apktool  d NameOfApk –o OutputDir</a:t>
            </a:r>
          </a:p>
          <a:p>
            <a:r>
              <a:rPr lang="en-GB" sz="2000" b="1" dirty="0">
                <a:latin typeface="Cambria" panose="02040503050406030204" pitchFamily="18" charset="0"/>
              </a:rPr>
              <a:t>apktool d Hushviewer.apk -o Decompiled </a:t>
            </a:r>
            <a:endParaRPr lang="en-GB" sz="2000" dirty="0">
              <a:latin typeface="Cambria" panose="02040503050406030204" pitchFamily="18" charset="0"/>
            </a:endParaRPr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119F5C-1A97-4BC9-BB69-657B4A72B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437" y="4602748"/>
            <a:ext cx="7321601" cy="19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1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F39EFB-8127-47CE-A6D7-B76F21FF87CE}"/>
              </a:ext>
            </a:extLst>
          </p:cNvPr>
          <p:cNvSpPr/>
          <p:nvPr/>
        </p:nvSpPr>
        <p:spPr>
          <a:xfrm>
            <a:off x="867508" y="1181686"/>
            <a:ext cx="10668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Files extracted from decompiling apk are source </a:t>
            </a:r>
          </a:p>
          <a:p>
            <a:r>
              <a:rPr lang="en-GB" sz="2000" dirty="0">
                <a:solidFill>
                  <a:srgbClr val="000000"/>
                </a:solidFill>
                <a:latin typeface="Cambria" panose="02040503050406030204" pitchFamily="18" charset="0"/>
              </a:rPr>
              <a:t>Structure can be analysed for clues</a:t>
            </a:r>
            <a:endParaRPr lang="en-GB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n-GB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Searching source code </a:t>
            </a:r>
          </a:p>
          <a:p>
            <a:r>
              <a:rPr lang="en-GB" sz="2000" dirty="0">
                <a:solidFill>
                  <a:srgbClr val="000000"/>
                </a:solidFill>
                <a:latin typeface="Cambria" panose="02040503050406030204" pitchFamily="18" charset="0"/>
              </a:rPr>
              <a:t>Grep, vim, nano, text editors(gedit, notepad++), scripts</a:t>
            </a:r>
          </a:p>
          <a:p>
            <a:endParaRPr lang="en-GB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Searchwords</a:t>
            </a:r>
          </a:p>
          <a:p>
            <a:r>
              <a:rPr lang="en-GB" sz="2000" dirty="0">
                <a:solidFill>
                  <a:srgbClr val="000000"/>
                </a:solidFill>
                <a:latin typeface="Cambria" panose="02040503050406030204" pitchFamily="18" charset="0"/>
              </a:rPr>
              <a:t>User, password, pwd, http, ftp, ssh….</a:t>
            </a:r>
          </a:p>
          <a:p>
            <a:endParaRPr lang="en-GB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/net/reecam/ipc</a:t>
            </a:r>
          </a:p>
          <a:p>
            <a:endParaRPr lang="en-GB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GB" sz="2000" b="1" i="1" u="sng" dirty="0">
                <a:solidFill>
                  <a:srgbClr val="000000"/>
                </a:solidFill>
                <a:latin typeface="Cambria" panose="02040503050406030204" pitchFamily="18" charset="0"/>
              </a:rPr>
              <a:t>Example</a:t>
            </a:r>
          </a:p>
          <a:p>
            <a:r>
              <a:rPr lang="en-GB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Internal.java ( or .smali files)</a:t>
            </a:r>
          </a:p>
          <a:p>
            <a:endParaRPr lang="en-GB" dirty="0">
              <a:latin typeface="Times New Roman" panose="020206030504050203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grep user internal\$9.smali</a:t>
            </a:r>
            <a:endParaRPr lang="en-GB" sz="2000" dirty="0">
              <a:latin typeface="Cambria" panose="020405030504060302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68BC1-A427-4739-86EA-569F5FB84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181" y="3070970"/>
            <a:ext cx="6641019" cy="2447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CD3018-A955-434D-8688-19437D841AAF}"/>
              </a:ext>
            </a:extLst>
          </p:cNvPr>
          <p:cNvSpPr txBox="1"/>
          <p:nvPr/>
        </p:nvSpPr>
        <p:spPr>
          <a:xfrm>
            <a:off x="1195754" y="393895"/>
            <a:ext cx="1003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Source code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AA75D-7AA3-44F2-A6A6-397A04C62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803" y="5959088"/>
            <a:ext cx="9703852" cy="61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9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56B67B-FF66-4134-8003-0DB575B7C47E}"/>
              </a:ext>
            </a:extLst>
          </p:cNvPr>
          <p:cNvSpPr txBox="1"/>
          <p:nvPr/>
        </p:nvSpPr>
        <p:spPr>
          <a:xfrm>
            <a:off x="1195754" y="393895"/>
            <a:ext cx="1003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Testing vulnerability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3F863-2CE7-466B-A61B-014285120F5D}"/>
              </a:ext>
            </a:extLst>
          </p:cNvPr>
          <p:cNvSpPr txBox="1"/>
          <p:nvPr/>
        </p:nvSpPr>
        <p:spPr>
          <a:xfrm>
            <a:off x="276472" y="1281173"/>
            <a:ext cx="1149818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i="1" dirty="0">
              <a:latin typeface="Cambria" panose="02040503050406030204" pitchFamily="18" charset="0"/>
            </a:endParaRPr>
          </a:p>
          <a:p>
            <a:endParaRPr lang="en-GB" sz="2000" b="1" i="1" dirty="0">
              <a:latin typeface="Cambria" panose="02040503050406030204" pitchFamily="18" charset="0"/>
            </a:endParaRPr>
          </a:p>
          <a:p>
            <a:r>
              <a:rPr lang="en-GB" sz="2000" b="1" i="1" dirty="0">
                <a:latin typeface="Cambria" panose="02040503050406030204" pitchFamily="18" charset="0"/>
              </a:rPr>
              <a:t>Network identity discovered from nmap scans</a:t>
            </a:r>
          </a:p>
          <a:p>
            <a:r>
              <a:rPr lang="en-GB" sz="2000" dirty="0">
                <a:latin typeface="Cambria" panose="02040503050406030204" pitchFamily="18" charset="0"/>
              </a:rPr>
              <a:t>IP address: 10.0.0.100</a:t>
            </a:r>
          </a:p>
          <a:p>
            <a:r>
              <a:rPr lang="en-GB" sz="2000" dirty="0">
                <a:latin typeface="Cambria" panose="02040503050406030204" pitchFamily="18" charset="0"/>
              </a:rPr>
              <a:t>Open Port: 14987</a:t>
            </a:r>
            <a:endParaRPr lang="en-GB" sz="2000" b="1" i="1" dirty="0">
              <a:latin typeface="Cambria" panose="02040503050406030204" pitchFamily="18" charset="0"/>
            </a:endParaRPr>
          </a:p>
          <a:p>
            <a:endParaRPr lang="en-GB" sz="2000" b="1" i="1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Entered in browser presents Hush Monitor log in page</a:t>
            </a:r>
          </a:p>
          <a:p>
            <a:endParaRPr lang="en-GB" sz="2000" b="1" i="1" dirty="0">
              <a:latin typeface="Cambria" panose="02040503050406030204" pitchFamily="18" charset="0"/>
            </a:endParaRPr>
          </a:p>
          <a:p>
            <a:r>
              <a:rPr lang="en-GB" sz="2000" b="1" i="1" dirty="0">
                <a:latin typeface="Cambria" panose="02040503050406030204" pitchFamily="18" charset="0"/>
              </a:rPr>
              <a:t>Details found to test authentication</a:t>
            </a:r>
          </a:p>
          <a:p>
            <a:r>
              <a:rPr lang="en-GB" sz="2000" b="1" dirty="0">
                <a:latin typeface="Cambria" panose="02040503050406030204" pitchFamily="18" charset="0"/>
              </a:rPr>
              <a:t>Username: Hush17689</a:t>
            </a:r>
          </a:p>
          <a:p>
            <a:r>
              <a:rPr lang="en-GB" sz="2000" b="1" dirty="0">
                <a:latin typeface="Cambria" panose="02040503050406030204" pitchFamily="18" charset="0"/>
              </a:rPr>
              <a:t>Password: 4bnxKRaM25</a:t>
            </a: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dirty="0"/>
              <a:t> </a:t>
            </a:r>
            <a:endParaRPr lang="en-GB" sz="2000" dirty="0">
              <a:latin typeface="Cambria" panose="02040503050406030204" pitchFamily="18" charset="0"/>
            </a:endParaRP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endParaRPr lang="en-GB" b="1" dirty="0"/>
          </a:p>
          <a:p>
            <a:endParaRPr lang="en-GB" dirty="0"/>
          </a:p>
          <a:p>
            <a:r>
              <a:rPr lang="en-GB" dirty="0"/>
              <a:t> 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AE349-01F9-490C-85B8-110039D28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732" y="3644471"/>
            <a:ext cx="5275198" cy="27345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3D2265-2DFE-4D9B-ADAF-08D677EF9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778" y="1399208"/>
            <a:ext cx="8282215" cy="31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7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56B67B-FF66-4134-8003-0DB575B7C47E}"/>
              </a:ext>
            </a:extLst>
          </p:cNvPr>
          <p:cNvSpPr txBox="1"/>
          <p:nvPr/>
        </p:nvSpPr>
        <p:spPr>
          <a:xfrm>
            <a:off x="1195754" y="393895"/>
            <a:ext cx="1003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Testing vulnerability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3F863-2CE7-466B-A61B-014285120F5D}"/>
              </a:ext>
            </a:extLst>
          </p:cNvPr>
          <p:cNvSpPr txBox="1"/>
          <p:nvPr/>
        </p:nvSpPr>
        <p:spPr>
          <a:xfrm>
            <a:off x="276472" y="1281173"/>
            <a:ext cx="114981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mbria" panose="02040503050406030204" pitchFamily="18" charset="0"/>
              </a:rPr>
              <a:t>Wireshark</a:t>
            </a:r>
          </a:p>
          <a:p>
            <a:r>
              <a:rPr lang="en-GB" sz="2000" dirty="0">
                <a:latin typeface="Cambria" panose="02040503050406030204" pitchFamily="18" charset="0"/>
              </a:rPr>
              <a:t>Test behaviour of device and application network behaviour</a:t>
            </a: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Log in while capturing</a:t>
            </a: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dirty="0"/>
              <a:t> </a:t>
            </a:r>
            <a:r>
              <a:rPr lang="en-GB" sz="2000" b="1" dirty="0">
                <a:latin typeface="Cambria" panose="02040503050406030204" pitchFamily="18" charset="0"/>
              </a:rPr>
              <a:t>Analyse Capture</a:t>
            </a: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GET request shows passed in plain text over http </a:t>
            </a: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Successful access to interface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E77FA1-704A-4E7A-AB48-62E90D538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" y="4692219"/>
            <a:ext cx="7687761" cy="1872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3FFD57-FBFE-4599-9527-A54BDF9DA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198" y="2075721"/>
            <a:ext cx="6008258" cy="23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84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56B67B-FF66-4134-8003-0DB575B7C47E}"/>
              </a:ext>
            </a:extLst>
          </p:cNvPr>
          <p:cNvSpPr txBox="1"/>
          <p:nvPr/>
        </p:nvSpPr>
        <p:spPr>
          <a:xfrm>
            <a:off x="1195754" y="393895"/>
            <a:ext cx="1003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Escalation of vulnerability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3F863-2CE7-466B-A61B-014285120F5D}"/>
              </a:ext>
            </a:extLst>
          </p:cNvPr>
          <p:cNvSpPr txBox="1"/>
          <p:nvPr/>
        </p:nvSpPr>
        <p:spPr>
          <a:xfrm>
            <a:off x="276472" y="1281173"/>
            <a:ext cx="114981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mbria" panose="02040503050406030204" pitchFamily="18" charset="0"/>
              </a:rPr>
              <a:t>Access to all areas of admin panel</a:t>
            </a:r>
          </a:p>
          <a:p>
            <a:r>
              <a:rPr lang="en-GB" sz="2000" dirty="0">
                <a:latin typeface="Cambria" panose="02040503050406030204" pitchFamily="18" charset="0"/>
              </a:rPr>
              <a:t>Device Status, Live Video, Device Management</a:t>
            </a:r>
          </a:p>
          <a:p>
            <a:endParaRPr lang="en-GB" sz="2000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Device Management Section</a:t>
            </a:r>
          </a:p>
          <a:p>
            <a:r>
              <a:rPr lang="en-GB" sz="2000" dirty="0">
                <a:latin typeface="Cambria" panose="02040503050406030204" pitchFamily="18" charset="0"/>
              </a:rPr>
              <a:t>User Settings, Network, Wireless, DDNS, Mail, FTP, Alarm etc….</a:t>
            </a:r>
          </a:p>
          <a:p>
            <a:endParaRPr lang="en-GB" sz="2000" b="1" dirty="0">
              <a:latin typeface="Cambria" panose="02040503050406030204" pitchFamily="18" charset="0"/>
            </a:endParaRPr>
          </a:p>
          <a:p>
            <a:r>
              <a:rPr lang="en-GB" sz="2000" b="1" dirty="0">
                <a:latin typeface="Cambria" panose="02040503050406030204" pitchFamily="18" charset="0"/>
              </a:rPr>
              <a:t>DDNS Service Settings</a:t>
            </a:r>
          </a:p>
          <a:p>
            <a:r>
              <a:rPr lang="en-GB" sz="2000" dirty="0">
                <a:latin typeface="Cambria" panose="02040503050406030204" pitchFamily="18" charset="0"/>
              </a:rPr>
              <a:t>Remote Access</a:t>
            </a:r>
          </a:p>
          <a:p>
            <a:endParaRPr lang="en-GB" sz="2000" dirty="0"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F2C99B-5DB9-4948-A47D-C44F4D1DE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55" y="4061966"/>
            <a:ext cx="5304881" cy="2570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36A94A-397D-4534-A282-C0E848C00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105" y="4133520"/>
            <a:ext cx="6573419" cy="23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8291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343</TotalTime>
  <Words>566</Words>
  <Application>Microsoft Office PowerPoint</Application>
  <PresentationFormat>Widescreen</PresentationFormat>
  <Paragraphs>166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Cambria</vt:lpstr>
      <vt:lpstr>Corbel</vt:lpstr>
      <vt:lpstr>Times New Roman</vt:lpstr>
      <vt:lpstr>Wingdings 2</vt:lpstr>
      <vt:lpstr>Frame</vt:lpstr>
      <vt:lpstr>Hush Smart Baby Monitor Exploit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Hush Smart Baby Monitor Exploit</dc:title>
  <dc:creator>r517126</dc:creator>
  <cp:lastModifiedBy>r517126</cp:lastModifiedBy>
  <cp:revision>46</cp:revision>
  <dcterms:created xsi:type="dcterms:W3CDTF">2018-02-28T23:21:41Z</dcterms:created>
  <dcterms:modified xsi:type="dcterms:W3CDTF">2018-03-01T15:56:09Z</dcterms:modified>
</cp:coreProperties>
</file>