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1" r:id="rId3"/>
    <p:sldId id="294" r:id="rId4"/>
    <p:sldId id="297" r:id="rId5"/>
    <p:sldId id="295" r:id="rId6"/>
    <p:sldId id="298" r:id="rId7"/>
    <p:sldId id="296" r:id="rId8"/>
    <p:sldId id="304" r:id="rId9"/>
    <p:sldId id="303" r:id="rId10"/>
    <p:sldId id="268" r:id="rId11"/>
    <p:sldId id="277" r:id="rId12"/>
    <p:sldId id="289" r:id="rId13"/>
    <p:sldId id="279" r:id="rId14"/>
    <p:sldId id="299" r:id="rId15"/>
    <p:sldId id="300" r:id="rId16"/>
    <p:sldId id="301" r:id="rId17"/>
    <p:sldId id="266" r:id="rId18"/>
    <p:sldId id="260" r:id="rId19"/>
    <p:sldId id="302" r:id="rId20"/>
    <p:sldId id="291" r:id="rId21"/>
    <p:sldId id="276" r:id="rId22"/>
    <p:sldId id="284"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varScale="1">
        <p:scale>
          <a:sx n="92" d="100"/>
          <a:sy n="92" d="100"/>
        </p:scale>
        <p:origin x="25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501C9-DD41-4241-A1F8-B987B3D09C0A}" type="datetimeFigureOut">
              <a:rPr lang="en-GB" smtClean="0"/>
              <a:t>01/03/2018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336CE-AFB5-4857-97AA-0C083FEA5DEF}" type="slidenum">
              <a:rPr lang="en-GB" smtClean="0"/>
              <a:t>‹#›</a:t>
            </a:fld>
            <a:endParaRPr lang="en-GB"/>
          </a:p>
        </p:txBody>
      </p:sp>
    </p:spTree>
    <p:extLst>
      <p:ext uri="{BB962C8B-B14F-4D97-AF65-F5344CB8AC3E}">
        <p14:creationId xmlns:p14="http://schemas.microsoft.com/office/powerpoint/2010/main" val="24074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AoT</a:t>
            </a:r>
            <a:r>
              <a:rPr lang="en-US" sz="1200" b="0" i="0" kern="1200" dirty="0" smtClean="0">
                <a:solidFill>
                  <a:schemeClr val="tx1"/>
                </a:solidFill>
                <a:effectLst/>
                <a:latin typeface="+mn-lt"/>
                <a:ea typeface="+mn-ea"/>
                <a:cs typeface="+mn-cs"/>
              </a:rPr>
              <a:t> will deploy 500 nodes across the city by the end of 2018. The city held two public forums and solicited feedback online from residents before releasing a final policy this week </a:t>
            </a:r>
            <a:r>
              <a:rPr lang="mr-IN"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but still issues !</a:t>
            </a:r>
            <a:endParaRPr lang="en-US" dirty="0"/>
          </a:p>
        </p:txBody>
      </p:sp>
      <p:sp>
        <p:nvSpPr>
          <p:cNvPr id="4" name="Slide Number Placeholder 3"/>
          <p:cNvSpPr>
            <a:spLocks noGrp="1"/>
          </p:cNvSpPr>
          <p:nvPr>
            <p:ph type="sldNum" sz="quarter" idx="10"/>
          </p:nvPr>
        </p:nvSpPr>
        <p:spPr/>
        <p:txBody>
          <a:bodyPr/>
          <a:lstStyle/>
          <a:p>
            <a:fld id="{8188A1B2-9B93-C14D-9FF4-7E1DCF2A30DB}" type="slidenum">
              <a:rPr lang="en-US" smtClean="0"/>
              <a:t>10</a:t>
            </a:fld>
            <a:endParaRPr lang="en-US"/>
          </a:p>
        </p:txBody>
      </p:sp>
    </p:spTree>
    <p:extLst>
      <p:ext uri="{BB962C8B-B14F-4D97-AF65-F5344CB8AC3E}">
        <p14:creationId xmlns:p14="http://schemas.microsoft.com/office/powerpoint/2010/main" val="371809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WHAT WHEN WHY WHERE WHICH W(HOW)</a:t>
            </a:r>
            <a:endParaRPr lang="en-US" dirty="0"/>
          </a:p>
        </p:txBody>
      </p:sp>
      <p:sp>
        <p:nvSpPr>
          <p:cNvPr id="4" name="Slide Number Placeholder 3"/>
          <p:cNvSpPr>
            <a:spLocks noGrp="1"/>
          </p:cNvSpPr>
          <p:nvPr>
            <p:ph type="sldNum" sz="quarter" idx="10"/>
          </p:nvPr>
        </p:nvSpPr>
        <p:spPr/>
        <p:txBody>
          <a:bodyPr/>
          <a:lstStyle/>
          <a:p>
            <a:fld id="{A24EC511-A8DD-CA42-8F51-9AA57532704E}" type="slidenum">
              <a:rPr lang="en-US" smtClean="0"/>
              <a:t>17</a:t>
            </a:fld>
            <a:endParaRPr lang="en-US"/>
          </a:p>
        </p:txBody>
      </p:sp>
    </p:spTree>
    <p:extLst>
      <p:ext uri="{BB962C8B-B14F-4D97-AF65-F5344CB8AC3E}">
        <p14:creationId xmlns:p14="http://schemas.microsoft.com/office/powerpoint/2010/main" val="448877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WHAT WHEN WHY WHERE WHICH W(HOW)</a:t>
            </a:r>
          </a:p>
          <a:p>
            <a:endParaRPr lang="en-US" dirty="0" smtClean="0"/>
          </a:p>
          <a:p>
            <a:r>
              <a:rPr lang="en-GB" dirty="0" smtClean="0"/>
              <a:t>Is it monitoring people on the road? Cars? How can it measure cars without a camera, and does this mean it has one?</a:t>
            </a:r>
          </a:p>
          <a:p>
            <a:r>
              <a:rPr lang="en-GB" dirty="0" smtClean="0"/>
              <a:t>Who has access to the data, and can we have it too?</a:t>
            </a:r>
          </a:p>
          <a:p>
            <a:r>
              <a:rPr lang="en-GB" dirty="0" smtClean="0"/>
              <a:t>Community Council previously asked Planning and Transport department if they could have access to data, were told it was being collated – this means it is measuring something and data does exist</a:t>
            </a:r>
          </a:p>
          <a:p>
            <a:r>
              <a:rPr lang="en-GB" dirty="0" smtClean="0"/>
              <a:t>How are the council getting  traffic statistics? Is it accurate?</a:t>
            </a:r>
          </a:p>
          <a:p>
            <a:endParaRPr lang="en-US" dirty="0"/>
          </a:p>
        </p:txBody>
      </p:sp>
      <p:sp>
        <p:nvSpPr>
          <p:cNvPr id="4" name="Slide Number Placeholder 3"/>
          <p:cNvSpPr>
            <a:spLocks noGrp="1"/>
          </p:cNvSpPr>
          <p:nvPr>
            <p:ph type="sldNum" sz="quarter" idx="10"/>
          </p:nvPr>
        </p:nvSpPr>
        <p:spPr/>
        <p:txBody>
          <a:bodyPr/>
          <a:lstStyle/>
          <a:p>
            <a:fld id="{A24EC511-A8DD-CA42-8F51-9AA57532704E}" type="slidenum">
              <a:rPr lang="en-US" smtClean="0"/>
              <a:t>18</a:t>
            </a:fld>
            <a:endParaRPr lang="en-US"/>
          </a:p>
        </p:txBody>
      </p:sp>
    </p:spTree>
    <p:extLst>
      <p:ext uri="{BB962C8B-B14F-4D97-AF65-F5344CB8AC3E}">
        <p14:creationId xmlns:p14="http://schemas.microsoft.com/office/powerpoint/2010/main" val="121018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90D4E0-A673-4CEB-978F-C34B812C33BD}" type="datetimeFigureOut">
              <a:rPr lang="en-GB" smtClean="0"/>
              <a:t>01/03/2018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624A6-9995-4663-9B84-9DC4845AF725}" type="slidenum">
              <a:rPr lang="en-GB" smtClean="0"/>
              <a:t>‹#›</a:t>
            </a:fld>
            <a:endParaRPr lang="en-GB"/>
          </a:p>
        </p:txBody>
      </p:sp>
    </p:spTree>
    <p:extLst>
      <p:ext uri="{BB962C8B-B14F-4D97-AF65-F5344CB8AC3E}">
        <p14:creationId xmlns:p14="http://schemas.microsoft.com/office/powerpoint/2010/main" val="80832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90D4E0-A673-4CEB-978F-C34B812C33BD}" type="datetimeFigureOut">
              <a:rPr lang="en-GB" smtClean="0"/>
              <a:t>01/03/2018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624A6-9995-4663-9B84-9DC4845AF725}" type="slidenum">
              <a:rPr lang="en-GB" smtClean="0"/>
              <a:t>‹#›</a:t>
            </a:fld>
            <a:endParaRPr lang="en-GB"/>
          </a:p>
        </p:txBody>
      </p:sp>
    </p:spTree>
    <p:extLst>
      <p:ext uri="{BB962C8B-B14F-4D97-AF65-F5344CB8AC3E}">
        <p14:creationId xmlns:p14="http://schemas.microsoft.com/office/powerpoint/2010/main" val="312331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90D4E0-A673-4CEB-978F-C34B812C33BD}" type="datetimeFigureOut">
              <a:rPr lang="en-GB" smtClean="0"/>
              <a:t>01/03/2018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624A6-9995-4663-9B84-9DC4845AF725}"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46056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90D4E0-A673-4CEB-978F-C34B812C33BD}" type="datetimeFigureOut">
              <a:rPr lang="en-GB" smtClean="0"/>
              <a:t>01/03/2018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624A6-9995-4663-9B84-9DC4845AF725}" type="slidenum">
              <a:rPr lang="en-GB" smtClean="0"/>
              <a:t>‹#›</a:t>
            </a:fld>
            <a:endParaRPr lang="en-GB"/>
          </a:p>
        </p:txBody>
      </p:sp>
    </p:spTree>
    <p:extLst>
      <p:ext uri="{BB962C8B-B14F-4D97-AF65-F5344CB8AC3E}">
        <p14:creationId xmlns:p14="http://schemas.microsoft.com/office/powerpoint/2010/main" val="225205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90D4E0-A673-4CEB-978F-C34B812C33BD}" type="datetimeFigureOut">
              <a:rPr lang="en-GB" smtClean="0"/>
              <a:t>01/03/2018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624A6-9995-4663-9B84-9DC4845AF72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3235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90D4E0-A673-4CEB-978F-C34B812C33BD}" type="datetimeFigureOut">
              <a:rPr lang="en-GB" smtClean="0"/>
              <a:t>01/03/2018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624A6-9995-4663-9B84-9DC4845AF725}" type="slidenum">
              <a:rPr lang="en-GB" smtClean="0"/>
              <a:t>‹#›</a:t>
            </a:fld>
            <a:endParaRPr lang="en-GB"/>
          </a:p>
        </p:txBody>
      </p:sp>
    </p:spTree>
    <p:extLst>
      <p:ext uri="{BB962C8B-B14F-4D97-AF65-F5344CB8AC3E}">
        <p14:creationId xmlns:p14="http://schemas.microsoft.com/office/powerpoint/2010/main" val="4205933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90D4E0-A673-4CEB-978F-C34B812C33BD}" type="datetimeFigureOut">
              <a:rPr lang="en-GB" smtClean="0"/>
              <a:t>01/03/2018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624A6-9995-4663-9B84-9DC4845AF725}" type="slidenum">
              <a:rPr lang="en-GB" smtClean="0"/>
              <a:t>‹#›</a:t>
            </a:fld>
            <a:endParaRPr lang="en-GB"/>
          </a:p>
        </p:txBody>
      </p:sp>
    </p:spTree>
    <p:extLst>
      <p:ext uri="{BB962C8B-B14F-4D97-AF65-F5344CB8AC3E}">
        <p14:creationId xmlns:p14="http://schemas.microsoft.com/office/powerpoint/2010/main" val="1988367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90D4E0-A673-4CEB-978F-C34B812C33BD}" type="datetimeFigureOut">
              <a:rPr lang="en-GB" smtClean="0"/>
              <a:t>01/03/2018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624A6-9995-4663-9B84-9DC4845AF725}" type="slidenum">
              <a:rPr lang="en-GB" smtClean="0"/>
              <a:t>‹#›</a:t>
            </a:fld>
            <a:endParaRPr lang="en-GB"/>
          </a:p>
        </p:txBody>
      </p:sp>
    </p:spTree>
    <p:extLst>
      <p:ext uri="{BB962C8B-B14F-4D97-AF65-F5344CB8AC3E}">
        <p14:creationId xmlns:p14="http://schemas.microsoft.com/office/powerpoint/2010/main" val="389386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90D4E0-A673-4CEB-978F-C34B812C33BD}" type="datetimeFigureOut">
              <a:rPr lang="en-GB" smtClean="0"/>
              <a:t>01/03/2018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624A6-9995-4663-9B84-9DC4845AF725}"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61337"/>
            <a:ext cx="2229135" cy="1090300"/>
          </a:xfrm>
          <a:prstGeom prst="rect">
            <a:avLst/>
          </a:prstGeom>
        </p:spPr>
      </p:pic>
    </p:spTree>
    <p:extLst>
      <p:ext uri="{BB962C8B-B14F-4D97-AF65-F5344CB8AC3E}">
        <p14:creationId xmlns:p14="http://schemas.microsoft.com/office/powerpoint/2010/main" val="198020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90D4E0-A673-4CEB-978F-C34B812C33BD}" type="datetimeFigureOut">
              <a:rPr lang="en-GB" smtClean="0"/>
              <a:t>01/03/2018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9624A6-9995-4663-9B84-9DC4845AF725}" type="slidenum">
              <a:rPr lang="en-GB" smtClean="0"/>
              <a:t>‹#›</a:t>
            </a:fld>
            <a:endParaRPr lang="en-GB"/>
          </a:p>
        </p:txBody>
      </p:sp>
    </p:spTree>
    <p:extLst>
      <p:ext uri="{BB962C8B-B14F-4D97-AF65-F5344CB8AC3E}">
        <p14:creationId xmlns:p14="http://schemas.microsoft.com/office/powerpoint/2010/main" val="136785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90D4E0-A673-4CEB-978F-C34B812C33BD}" type="datetimeFigureOut">
              <a:rPr lang="en-GB" smtClean="0"/>
              <a:t>01/03/2018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9624A6-9995-4663-9B84-9DC4845AF725}" type="slidenum">
              <a:rPr lang="en-GB" smtClean="0"/>
              <a:t>‹#›</a:t>
            </a:fld>
            <a:endParaRPr lang="en-GB"/>
          </a:p>
        </p:txBody>
      </p:sp>
    </p:spTree>
    <p:extLst>
      <p:ext uri="{BB962C8B-B14F-4D97-AF65-F5344CB8AC3E}">
        <p14:creationId xmlns:p14="http://schemas.microsoft.com/office/powerpoint/2010/main" val="164207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90D4E0-A673-4CEB-978F-C34B812C33BD}" type="datetimeFigureOut">
              <a:rPr lang="en-GB" smtClean="0"/>
              <a:t>01/03/2018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9624A6-9995-4663-9B84-9DC4845AF725}" type="slidenum">
              <a:rPr lang="en-GB" smtClean="0"/>
              <a:t>‹#›</a:t>
            </a:fld>
            <a:endParaRPr lang="en-GB"/>
          </a:p>
        </p:txBody>
      </p:sp>
    </p:spTree>
    <p:extLst>
      <p:ext uri="{BB962C8B-B14F-4D97-AF65-F5344CB8AC3E}">
        <p14:creationId xmlns:p14="http://schemas.microsoft.com/office/powerpoint/2010/main" val="113651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90D4E0-A673-4CEB-978F-C34B812C33BD}" type="datetimeFigureOut">
              <a:rPr lang="en-GB" smtClean="0"/>
              <a:t>01/03/2018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9624A6-9995-4663-9B84-9DC4845AF725}" type="slidenum">
              <a:rPr lang="en-GB" smtClean="0"/>
              <a:t>‹#›</a:t>
            </a:fld>
            <a:endParaRPr lang="en-GB"/>
          </a:p>
        </p:txBody>
      </p:sp>
    </p:spTree>
    <p:extLst>
      <p:ext uri="{BB962C8B-B14F-4D97-AF65-F5344CB8AC3E}">
        <p14:creationId xmlns:p14="http://schemas.microsoft.com/office/powerpoint/2010/main" val="223182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0D4E0-A673-4CEB-978F-C34B812C33BD}" type="datetimeFigureOut">
              <a:rPr lang="en-GB" smtClean="0"/>
              <a:t>01/03/2018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9624A6-9995-4663-9B84-9DC4845AF725}" type="slidenum">
              <a:rPr lang="en-GB" smtClean="0"/>
              <a:t>‹#›</a:t>
            </a:fld>
            <a:endParaRPr lang="en-GB"/>
          </a:p>
        </p:txBody>
      </p:sp>
    </p:spTree>
    <p:extLst>
      <p:ext uri="{BB962C8B-B14F-4D97-AF65-F5344CB8AC3E}">
        <p14:creationId xmlns:p14="http://schemas.microsoft.com/office/powerpoint/2010/main" val="188512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0D4E0-A673-4CEB-978F-C34B812C33BD}" type="datetimeFigureOut">
              <a:rPr lang="en-GB" smtClean="0"/>
              <a:t>01/03/2018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9624A6-9995-4663-9B84-9DC4845AF725}" type="slidenum">
              <a:rPr lang="en-GB" smtClean="0"/>
              <a:t>‹#›</a:t>
            </a:fld>
            <a:endParaRPr lang="en-GB"/>
          </a:p>
        </p:txBody>
      </p:sp>
    </p:spTree>
    <p:extLst>
      <p:ext uri="{BB962C8B-B14F-4D97-AF65-F5344CB8AC3E}">
        <p14:creationId xmlns:p14="http://schemas.microsoft.com/office/powerpoint/2010/main" val="1979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0D4E0-A673-4CEB-978F-C34B812C33BD}" type="datetimeFigureOut">
              <a:rPr lang="en-GB" smtClean="0"/>
              <a:t>01/03/2018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9624A6-9995-4663-9B84-9DC4845AF725}" type="slidenum">
              <a:rPr lang="en-GB" smtClean="0"/>
              <a:t>‹#›</a:t>
            </a:fld>
            <a:endParaRPr lang="en-GB"/>
          </a:p>
        </p:txBody>
      </p:sp>
    </p:spTree>
    <p:extLst>
      <p:ext uri="{BB962C8B-B14F-4D97-AF65-F5344CB8AC3E}">
        <p14:creationId xmlns:p14="http://schemas.microsoft.com/office/powerpoint/2010/main" val="263360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90D4E0-A673-4CEB-978F-C34B812C33BD}" type="datetimeFigureOut">
              <a:rPr lang="en-GB" smtClean="0"/>
              <a:t>01/03/2018</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89624A6-9995-4663-9B84-9DC4845AF725}" type="slidenum">
              <a:rPr lang="en-GB" smtClean="0"/>
              <a:t>‹#›</a:t>
            </a:fld>
            <a:endParaRPr lang="en-GB"/>
          </a:p>
        </p:txBody>
      </p:sp>
    </p:spTree>
    <p:extLst>
      <p:ext uri="{BB962C8B-B14F-4D97-AF65-F5344CB8AC3E}">
        <p14:creationId xmlns:p14="http://schemas.microsoft.com/office/powerpoint/2010/main" val="3958166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1.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2.tiff"/></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4.tif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4.tiff"/><Relationship Id="rId4" Type="http://schemas.openxmlformats.org/officeDocument/2006/relationships/image" Target="../media/image23.tiff"/></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3264" y="1445551"/>
            <a:ext cx="7278237" cy="2387600"/>
          </a:xfrm>
        </p:spPr>
        <p:txBody>
          <a:bodyPr>
            <a:normAutofit fontScale="90000"/>
          </a:bodyPr>
          <a:lstStyle/>
          <a:p>
            <a:r>
              <a:rPr lang="en-GB" dirty="0"/>
              <a:t>Agency and transparency in publically deployed IoT </a:t>
            </a:r>
            <a:r>
              <a:rPr lang="en-GB" dirty="0" smtClean="0"/>
              <a:t>systems</a:t>
            </a:r>
            <a:endParaRPr lang="en-GB" dirty="0"/>
          </a:p>
        </p:txBody>
      </p:sp>
      <p:sp>
        <p:nvSpPr>
          <p:cNvPr id="3" name="Subtitle 2"/>
          <p:cNvSpPr>
            <a:spLocks noGrp="1"/>
          </p:cNvSpPr>
          <p:nvPr>
            <p:ph type="subTitle" idx="1"/>
          </p:nvPr>
        </p:nvSpPr>
        <p:spPr>
          <a:xfrm>
            <a:off x="347501" y="3506854"/>
            <a:ext cx="9144000" cy="1655762"/>
          </a:xfrm>
        </p:spPr>
        <p:txBody>
          <a:bodyPr/>
          <a:lstStyle/>
          <a:p>
            <a:r>
              <a:rPr lang="en-GB" dirty="0" smtClean="0"/>
              <a:t>	</a:t>
            </a:r>
          </a:p>
          <a:p>
            <a:r>
              <a:rPr lang="en-GB" dirty="0" smtClean="0"/>
              <a:t>Naomi Jacobs, Peter Edwards, Caitlin Cottrill and Karen Salt</a:t>
            </a:r>
          </a:p>
          <a:p>
            <a:r>
              <a:rPr lang="en-GB" dirty="0" smtClean="0"/>
              <a:t>University of Aberdeen, University of Nottingham</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93" y="4334735"/>
            <a:ext cx="5158854" cy="2523265"/>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9227" y="5338630"/>
            <a:ext cx="1217295" cy="567752"/>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1985" y="6082397"/>
            <a:ext cx="1746369" cy="388581"/>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74326" y="5372065"/>
            <a:ext cx="856209" cy="500882"/>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0595" y="6003777"/>
            <a:ext cx="1348740" cy="545819"/>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92427" y="6003873"/>
            <a:ext cx="924095" cy="545725"/>
          </a:xfrm>
          <a:prstGeom prst="rect">
            <a:avLst/>
          </a:prstGeom>
        </p:spPr>
      </p:pic>
    </p:spTree>
    <p:extLst>
      <p:ext uri="{BB962C8B-B14F-4D97-AF65-F5344CB8AC3E}">
        <p14:creationId xmlns:p14="http://schemas.microsoft.com/office/powerpoint/2010/main" val="3071407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5901"/>
            <a:ext cx="8596668" cy="1320800"/>
          </a:xfrm>
        </p:spPr>
        <p:txBody>
          <a:bodyPr/>
          <a:lstStyle/>
          <a:p>
            <a:r>
              <a:rPr lang="en-US" b="1" dirty="0" smtClean="0"/>
              <a:t>	</a:t>
            </a:r>
            <a:endParaRPr lang="en-US" dirty="0"/>
          </a:p>
        </p:txBody>
      </p:sp>
      <p:grpSp>
        <p:nvGrpSpPr>
          <p:cNvPr id="6" name="Group 5"/>
          <p:cNvGrpSpPr/>
          <p:nvPr/>
        </p:nvGrpSpPr>
        <p:grpSpPr>
          <a:xfrm>
            <a:off x="148514" y="2446590"/>
            <a:ext cx="5249185" cy="4411410"/>
            <a:chOff x="148514" y="2446590"/>
            <a:chExt cx="5249185" cy="4411410"/>
          </a:xfrm>
        </p:grpSpPr>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8514" y="2446590"/>
              <a:ext cx="5249185" cy="4411410"/>
            </a:xfrm>
            <a:prstGeom prst="rect">
              <a:avLst/>
            </a:prstGeom>
          </p:spPr>
        </p:pic>
        <p:sp>
          <p:nvSpPr>
            <p:cNvPr id="13" name="TextBox 12"/>
            <p:cNvSpPr txBox="1"/>
            <p:nvPr/>
          </p:nvSpPr>
          <p:spPr>
            <a:xfrm>
              <a:off x="1006929" y="5825836"/>
              <a:ext cx="1981200" cy="369332"/>
            </a:xfrm>
            <a:prstGeom prst="rect">
              <a:avLst/>
            </a:prstGeom>
            <a:noFill/>
          </p:spPr>
          <p:txBody>
            <a:bodyPr wrap="square" rtlCol="0">
              <a:spAutoFit/>
            </a:bodyPr>
            <a:lstStyle/>
            <a:p>
              <a:pPr algn="ctr"/>
              <a:r>
                <a:rPr lang="en-US" b="1" dirty="0" smtClean="0"/>
                <a:t>2014</a:t>
              </a:r>
              <a:endParaRPr lang="en-US" b="1" dirty="0"/>
            </a:p>
          </p:txBody>
        </p:sp>
      </p:grpSp>
      <p:grpSp>
        <p:nvGrpSpPr>
          <p:cNvPr id="7" name="Group 6"/>
          <p:cNvGrpSpPr/>
          <p:nvPr/>
        </p:nvGrpSpPr>
        <p:grpSpPr>
          <a:xfrm>
            <a:off x="3953589" y="1724640"/>
            <a:ext cx="5911155" cy="6423316"/>
            <a:chOff x="3953589" y="1724640"/>
            <a:chExt cx="5911155" cy="6423316"/>
          </a:xfrm>
        </p:grpSpPr>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53589" y="1724640"/>
              <a:ext cx="5911155" cy="492835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55260" y="3395443"/>
              <a:ext cx="4294001" cy="4752513"/>
            </a:xfrm>
            <a:prstGeom prst="rect">
              <a:avLst/>
            </a:prstGeom>
          </p:spPr>
        </p:pic>
        <p:sp>
          <p:nvSpPr>
            <p:cNvPr id="14" name="TextBox 13"/>
            <p:cNvSpPr txBox="1"/>
            <p:nvPr/>
          </p:nvSpPr>
          <p:spPr>
            <a:xfrm>
              <a:off x="3953589" y="5825836"/>
              <a:ext cx="1981200" cy="369332"/>
            </a:xfrm>
            <a:prstGeom prst="rect">
              <a:avLst/>
            </a:prstGeom>
            <a:noFill/>
          </p:spPr>
          <p:txBody>
            <a:bodyPr wrap="square" rtlCol="0">
              <a:spAutoFit/>
            </a:bodyPr>
            <a:lstStyle/>
            <a:p>
              <a:pPr algn="ctr"/>
              <a:r>
                <a:rPr lang="en-US" b="1" dirty="0" smtClean="0"/>
                <a:t>2014</a:t>
              </a:r>
              <a:endParaRPr lang="en-US" b="1" dirty="0"/>
            </a:p>
          </p:txBody>
        </p:sp>
      </p:grpSp>
      <p:grpSp>
        <p:nvGrpSpPr>
          <p:cNvPr id="4" name="Group 3"/>
          <p:cNvGrpSpPr/>
          <p:nvPr/>
        </p:nvGrpSpPr>
        <p:grpSpPr>
          <a:xfrm>
            <a:off x="8449314" y="407750"/>
            <a:ext cx="4504425" cy="6335900"/>
            <a:chOff x="8449314" y="407750"/>
            <a:chExt cx="4504425" cy="6335900"/>
          </a:xfrm>
        </p:grpSpPr>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449314" y="407750"/>
              <a:ext cx="4504425" cy="6115044"/>
            </a:xfrm>
            <a:prstGeom prst="rect">
              <a:avLst/>
            </a:prstGeom>
          </p:spPr>
        </p:pic>
        <p:sp>
          <p:nvSpPr>
            <p:cNvPr id="15" name="TextBox 14"/>
            <p:cNvSpPr txBox="1"/>
            <p:nvPr/>
          </p:nvSpPr>
          <p:spPr>
            <a:xfrm>
              <a:off x="10237147" y="6374318"/>
              <a:ext cx="1981200" cy="369332"/>
            </a:xfrm>
            <a:prstGeom prst="rect">
              <a:avLst/>
            </a:prstGeom>
            <a:noFill/>
          </p:spPr>
          <p:txBody>
            <a:bodyPr wrap="square" rtlCol="0">
              <a:spAutoFit/>
            </a:bodyPr>
            <a:lstStyle/>
            <a:p>
              <a:pPr algn="ctr"/>
              <a:r>
                <a:rPr lang="en-US" b="1" dirty="0" smtClean="0"/>
                <a:t>AUG 2016</a:t>
              </a:r>
              <a:endParaRPr lang="en-US" b="1" dirty="0"/>
            </a:p>
          </p:txBody>
        </p:sp>
        <p:pic>
          <p:nvPicPr>
            <p:cNvPr id="18" name="Content Placeholder 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931693" y="3426734"/>
              <a:ext cx="2840743" cy="2840743"/>
            </a:xfrm>
            <a:prstGeom prst="rect">
              <a:avLst/>
            </a:prstGeom>
          </p:spPr>
        </p:pic>
      </p:grpSp>
      <p:pic>
        <p:nvPicPr>
          <p:cNvPr id="19" name="Picture 18"/>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47760" y="720752"/>
            <a:ext cx="1664466" cy="871764"/>
          </a:xfrm>
          <a:prstGeom prst="rect">
            <a:avLst/>
          </a:prstGeom>
        </p:spPr>
      </p:pic>
    </p:spTree>
    <p:custDataLst>
      <p:tags r:id="rId1"/>
    </p:custDataLst>
    <p:extLst>
      <p:ext uri="{BB962C8B-B14F-4D97-AF65-F5344CB8AC3E}">
        <p14:creationId xmlns:p14="http://schemas.microsoft.com/office/powerpoint/2010/main" val="3462019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Levels of governance</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518510" y="1651380"/>
            <a:ext cx="7261808" cy="3949320"/>
          </a:xfrm>
          <a:prstGeom prst="rect">
            <a:avLst/>
          </a:prstGeom>
        </p:spPr>
      </p:pic>
      <p:sp>
        <p:nvSpPr>
          <p:cNvPr id="5" name="Rectangle 4"/>
          <p:cNvSpPr/>
          <p:nvPr/>
        </p:nvSpPr>
        <p:spPr>
          <a:xfrm>
            <a:off x="2238749" y="5600700"/>
            <a:ext cx="5731249" cy="388696"/>
          </a:xfrm>
          <a:prstGeom prst="rect">
            <a:avLst/>
          </a:prstGeom>
        </p:spPr>
        <p:txBody>
          <a:bodyPr wrap="none">
            <a:spAutoFit/>
          </a:bodyPr>
          <a:lstStyle/>
          <a:p>
            <a:pPr>
              <a:lnSpc>
                <a:spcPct val="107000"/>
              </a:lnSpc>
              <a:spcAft>
                <a:spcPts val="800"/>
              </a:spcAft>
            </a:pPr>
            <a:r>
              <a:rPr lang="en-GB" i="1" dirty="0">
                <a:latin typeface="Calibri" panose="020F0502020204030204" pitchFamily="34" charset="0"/>
                <a:ea typeface="Calibri" panose="020F0502020204030204" pitchFamily="34" charset="0"/>
                <a:cs typeface="Times New Roman" panose="02020603050405020304" pitchFamily="18" charset="0"/>
              </a:rPr>
              <a:t>From ‘The Internet of Things 2012 New Horizons’ </a:t>
            </a:r>
            <a:r>
              <a:rPr lang="en-GB" i="1" dirty="0" smtClean="0">
                <a:latin typeface="Calibri" panose="020F0502020204030204" pitchFamily="34" charset="0"/>
                <a:ea typeface="Calibri" panose="020F0502020204030204" pitchFamily="34" charset="0"/>
                <a:cs typeface="Times New Roman" panose="02020603050405020304" pitchFamily="18" charset="0"/>
              </a:rPr>
              <a:t>Ed. </a:t>
            </a:r>
            <a:r>
              <a:rPr lang="en-GB" i="1" dirty="0">
                <a:latin typeface="Calibri" panose="020F0502020204030204" pitchFamily="34" charset="0"/>
                <a:ea typeface="Calibri" panose="020F0502020204030204" pitchFamily="34" charset="0"/>
                <a:cs typeface="Times New Roman" panose="02020603050405020304" pitchFamily="18" charset="0"/>
              </a:rPr>
              <a:t>Smith.</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115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Top-down governance</a:t>
            </a:r>
            <a:endParaRPr lang="en-GB" dirty="0"/>
          </a:p>
        </p:txBody>
      </p:sp>
      <p:sp>
        <p:nvSpPr>
          <p:cNvPr id="3" name="Content Placeholder 2"/>
          <p:cNvSpPr>
            <a:spLocks noGrp="1"/>
          </p:cNvSpPr>
          <p:nvPr>
            <p:ph idx="1"/>
          </p:nvPr>
        </p:nvSpPr>
        <p:spPr/>
        <p:txBody>
          <a:bodyPr>
            <a:normAutofit/>
          </a:bodyPr>
          <a:lstStyle/>
          <a:p>
            <a:r>
              <a:rPr lang="en-GB" sz="2000" dirty="0"/>
              <a:t>Fast moving technology requires fast adapting governance</a:t>
            </a:r>
          </a:p>
          <a:p>
            <a:r>
              <a:rPr lang="en-GB" sz="2000" dirty="0" smtClean="0"/>
              <a:t>Who benefits? (commercial standards/government standards)</a:t>
            </a:r>
          </a:p>
          <a:p>
            <a:r>
              <a:rPr lang="en-GB" sz="2000" dirty="0" smtClean="0"/>
              <a:t>Impacts on citizens</a:t>
            </a:r>
          </a:p>
          <a:p>
            <a:r>
              <a:rPr lang="en-GB" sz="2000" dirty="0" smtClean="0"/>
              <a:t>Different actors: governments, agencies, organisations</a:t>
            </a:r>
          </a:p>
        </p:txBody>
      </p:sp>
    </p:spTree>
    <p:extLst>
      <p:ext uri="{BB962C8B-B14F-4D97-AF65-F5344CB8AC3E}">
        <p14:creationId xmlns:p14="http://schemas.microsoft.com/office/powerpoint/2010/main" val="202322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Top-down policies:</a:t>
            </a:r>
            <a:endParaRPr lang="en-GB" dirty="0"/>
          </a:p>
        </p:txBody>
      </p:sp>
      <p:sp>
        <p:nvSpPr>
          <p:cNvPr id="3" name="Content Placeholder 2"/>
          <p:cNvSpPr>
            <a:spLocks noGrp="1"/>
          </p:cNvSpPr>
          <p:nvPr>
            <p:ph idx="1"/>
          </p:nvPr>
        </p:nvSpPr>
        <p:spPr>
          <a:xfrm>
            <a:off x="677334" y="1723860"/>
            <a:ext cx="8596668" cy="3880773"/>
          </a:xfrm>
        </p:spPr>
        <p:txBody>
          <a:bodyPr/>
          <a:lstStyle/>
          <a:p>
            <a:r>
              <a:rPr lang="en-GB" sz="2000" dirty="0" smtClean="0"/>
              <a:t>Highlight importance of trust, privacy and security</a:t>
            </a:r>
          </a:p>
          <a:p>
            <a:r>
              <a:rPr lang="en-GB" sz="2000" dirty="0" smtClean="0"/>
              <a:t>Include </a:t>
            </a:r>
            <a:r>
              <a:rPr lang="en-GB" sz="2000" dirty="0"/>
              <a:t>regulation and ethical standards to prevent exploitation of the public</a:t>
            </a:r>
          </a:p>
          <a:p>
            <a:r>
              <a:rPr lang="en-GB" sz="2000" dirty="0"/>
              <a:t>Impacted by data privacy legislation</a:t>
            </a:r>
          </a:p>
          <a:p>
            <a:r>
              <a:rPr lang="en-GB" sz="2000" dirty="0"/>
              <a:t>Focus on standards and regulation, e.g. British Standards Institute documentation</a:t>
            </a:r>
          </a:p>
          <a:p>
            <a:r>
              <a:rPr lang="en-GB" sz="2000" dirty="0" smtClean="0"/>
              <a:t>May provide funding packages to encourage local innovation and infrastructure, e.g. </a:t>
            </a:r>
            <a:r>
              <a:rPr lang="en-GB" sz="2000" dirty="0" err="1" smtClean="0"/>
              <a:t>IoTUK</a:t>
            </a:r>
            <a:endParaRPr lang="en-GB" sz="2000" dirty="0" smtClean="0"/>
          </a:p>
          <a:p>
            <a:r>
              <a:rPr lang="en-GB" sz="2000" dirty="0" smtClean="0"/>
              <a:t>May focus on private sector leadership supported by national policy (e.g. US Policy)</a:t>
            </a:r>
          </a:p>
          <a:p>
            <a:endParaRPr lang="en-GB" dirty="0"/>
          </a:p>
        </p:txBody>
      </p:sp>
    </p:spTree>
    <p:extLst>
      <p:ext uri="{BB962C8B-B14F-4D97-AF65-F5344CB8AC3E}">
        <p14:creationId xmlns:p14="http://schemas.microsoft.com/office/powerpoint/2010/main" val="1622615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Bottom-up governance</a:t>
            </a:r>
            <a:endParaRPr lang="en-GB" dirty="0"/>
          </a:p>
        </p:txBody>
      </p:sp>
      <p:sp>
        <p:nvSpPr>
          <p:cNvPr id="3" name="Content Placeholder 2"/>
          <p:cNvSpPr>
            <a:spLocks noGrp="1"/>
          </p:cNvSpPr>
          <p:nvPr>
            <p:ph idx="1"/>
          </p:nvPr>
        </p:nvSpPr>
        <p:spPr/>
        <p:txBody>
          <a:bodyPr/>
          <a:lstStyle/>
          <a:p>
            <a:r>
              <a:rPr lang="en-GB" dirty="0" smtClean="0"/>
              <a:t>May not have been fully considered if projects are distributed and grass-roots</a:t>
            </a:r>
          </a:p>
          <a:p>
            <a:r>
              <a:rPr lang="en-GB" dirty="0" smtClean="0"/>
              <a:t>May not be more widely applicable if projects are small scale </a:t>
            </a:r>
          </a:p>
          <a:p>
            <a:r>
              <a:rPr lang="en-GB" dirty="0" smtClean="0"/>
              <a:t>May not be more widely applied if learning is not communicated effectively</a:t>
            </a:r>
          </a:p>
          <a:p>
            <a:r>
              <a:rPr lang="en-GB" dirty="0" smtClean="0"/>
              <a:t>Needs to be embedded at start of projects and be inclusive</a:t>
            </a:r>
            <a:endParaRPr lang="en-GB" dirty="0"/>
          </a:p>
        </p:txBody>
      </p:sp>
    </p:spTree>
    <p:extLst>
      <p:ext uri="{BB962C8B-B14F-4D97-AF65-F5344CB8AC3E}">
        <p14:creationId xmlns:p14="http://schemas.microsoft.com/office/powerpoint/2010/main" val="4225299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Tillydrone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8065" y="1691409"/>
            <a:ext cx="3210907" cy="3881437"/>
          </a:xfrm>
        </p:spPr>
      </p:pic>
      <p:sp>
        <p:nvSpPr>
          <p:cNvPr id="5" name="Content Placeholder 6"/>
          <p:cNvSpPr txBox="1">
            <a:spLocks/>
          </p:cNvSpPr>
          <p:nvPr/>
        </p:nvSpPr>
        <p:spPr>
          <a:xfrm>
            <a:off x="677334" y="2160589"/>
            <a:ext cx="5442911" cy="2416046"/>
          </a:xfrm>
          <a:prstGeom prst="rect">
            <a:avLst/>
          </a:prstGeom>
          <a:noFill/>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smtClean="0"/>
              <a:t>Area of Aberdeen</a:t>
            </a:r>
          </a:p>
          <a:p>
            <a:r>
              <a:rPr lang="en-GB" dirty="0" smtClean="0"/>
              <a:t>Scores highly on Scottish Index of Multiple Deprivation</a:t>
            </a:r>
          </a:p>
          <a:p>
            <a:r>
              <a:rPr lang="en-GB" dirty="0" smtClean="0"/>
              <a:t>Many interventions, programmes and activities – from different actors including the community</a:t>
            </a:r>
          </a:p>
          <a:p>
            <a:pPr marL="0" indent="0">
              <a:buNone/>
            </a:pPr>
            <a:endParaRPr lang="en-GB" dirty="0" smtClean="0"/>
          </a:p>
        </p:txBody>
      </p:sp>
    </p:spTree>
    <p:extLst>
      <p:ext uri="{BB962C8B-B14F-4D97-AF65-F5344CB8AC3E}">
        <p14:creationId xmlns:p14="http://schemas.microsoft.com/office/powerpoint/2010/main" val="2424412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TrustLens</a:t>
            </a:r>
            <a:r>
              <a:rPr lang="en-GB" dirty="0" smtClean="0"/>
              <a:t> in Tillydrone</a:t>
            </a:r>
            <a:endParaRPr lang="en-GB" dirty="0"/>
          </a:p>
        </p:txBody>
      </p:sp>
      <p:sp>
        <p:nvSpPr>
          <p:cNvPr id="3" name="Content Placeholder 2"/>
          <p:cNvSpPr>
            <a:spLocks noGrp="1"/>
          </p:cNvSpPr>
          <p:nvPr>
            <p:ph idx="1"/>
          </p:nvPr>
        </p:nvSpPr>
        <p:spPr/>
        <p:txBody>
          <a:bodyPr/>
          <a:lstStyle/>
          <a:p>
            <a:r>
              <a:rPr lang="en-GB" dirty="0" smtClean="0"/>
              <a:t>Ethnographic work with the community</a:t>
            </a:r>
          </a:p>
          <a:p>
            <a:r>
              <a:rPr lang="en-GB" dirty="0" smtClean="0"/>
              <a:t>Interviews – what issues are important?</a:t>
            </a:r>
          </a:p>
          <a:p>
            <a:r>
              <a:rPr lang="en-GB" dirty="0" smtClean="0"/>
              <a:t>Identification of current and imminent IoT examples</a:t>
            </a:r>
          </a:p>
        </p:txBody>
      </p:sp>
    </p:spTree>
    <p:extLst>
      <p:ext uri="{BB962C8B-B14F-4D97-AF65-F5344CB8AC3E}">
        <p14:creationId xmlns:p14="http://schemas.microsoft.com/office/powerpoint/2010/main" val="4231560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26378" y="0"/>
            <a:ext cx="7965622" cy="6858000"/>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r="49702"/>
          <a:stretch/>
        </p:blipFill>
        <p:spPr>
          <a:xfrm>
            <a:off x="0" y="0"/>
            <a:ext cx="6123214" cy="6858000"/>
          </a:xfrm>
          <a:prstGeom prst="rect">
            <a:avLst/>
          </a:prstGeom>
        </p:spPr>
      </p:pic>
    </p:spTree>
    <p:extLst>
      <p:ext uri="{BB962C8B-B14F-4D97-AF65-F5344CB8AC3E}">
        <p14:creationId xmlns:p14="http://schemas.microsoft.com/office/powerpoint/2010/main" val="181199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226378" y="0"/>
            <a:ext cx="7965622" cy="6858000"/>
          </a:xfrm>
          <a:prstGeom prst="rect">
            <a:avLst/>
          </a:prstGeom>
        </p:spPr>
      </p:pic>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r="49702"/>
          <a:stretch/>
        </p:blipFill>
        <p:spPr>
          <a:xfrm>
            <a:off x="0" y="0"/>
            <a:ext cx="6123214" cy="6858000"/>
          </a:xfrm>
          <a:prstGeom prst="rect">
            <a:avLst/>
          </a:prstGeom>
        </p:spPr>
      </p:pic>
      <p:grpSp>
        <p:nvGrpSpPr>
          <p:cNvPr id="5" name="Group 4"/>
          <p:cNvGrpSpPr/>
          <p:nvPr/>
        </p:nvGrpSpPr>
        <p:grpSpPr>
          <a:xfrm>
            <a:off x="1565870" y="1437255"/>
            <a:ext cx="10436331" cy="5104019"/>
            <a:chOff x="1565870" y="1437255"/>
            <a:chExt cx="10436331" cy="5104019"/>
          </a:xfrm>
        </p:grpSpPr>
        <p:grpSp>
          <p:nvGrpSpPr>
            <p:cNvPr id="3" name="Group 2"/>
            <p:cNvGrpSpPr/>
            <p:nvPr/>
          </p:nvGrpSpPr>
          <p:grpSpPr>
            <a:xfrm>
              <a:off x="1565870" y="1761547"/>
              <a:ext cx="10436331" cy="4779727"/>
              <a:chOff x="1565870" y="1761547"/>
              <a:chExt cx="10436331" cy="4779727"/>
            </a:xfrm>
          </p:grpSpPr>
          <p:sp>
            <p:nvSpPr>
              <p:cNvPr id="8" name="TextBox 7"/>
              <p:cNvSpPr txBox="1"/>
              <p:nvPr/>
            </p:nvSpPr>
            <p:spPr>
              <a:xfrm>
                <a:off x="2667169" y="3036753"/>
                <a:ext cx="2334986" cy="954107"/>
              </a:xfrm>
              <a:prstGeom prst="rect">
                <a:avLst/>
              </a:prstGeom>
              <a:solidFill>
                <a:schemeClr val="tx2">
                  <a:lumMod val="50000"/>
                </a:schemeClr>
              </a:solidFill>
            </p:spPr>
            <p:txBody>
              <a:bodyPr wrap="square" rtlCol="0">
                <a:spAutoFit/>
              </a:bodyPr>
              <a:lstStyle/>
              <a:p>
                <a:r>
                  <a:rPr lang="en-US" sz="2800" b="1" dirty="0" smtClean="0">
                    <a:solidFill>
                      <a:srgbClr val="FFFF00"/>
                    </a:solidFill>
                  </a:rPr>
                  <a:t>Why was it installed?</a:t>
                </a:r>
                <a:endParaRPr lang="en-US" sz="2800" b="1" dirty="0">
                  <a:solidFill>
                    <a:srgbClr val="FFFF00"/>
                  </a:solidFill>
                </a:endParaRPr>
              </a:p>
            </p:txBody>
          </p:sp>
          <p:sp>
            <p:nvSpPr>
              <p:cNvPr id="9" name="TextBox 8"/>
              <p:cNvSpPr txBox="1"/>
              <p:nvPr/>
            </p:nvSpPr>
            <p:spPr>
              <a:xfrm>
                <a:off x="2466253" y="5587167"/>
                <a:ext cx="3183919" cy="954107"/>
              </a:xfrm>
              <a:prstGeom prst="rect">
                <a:avLst/>
              </a:prstGeom>
              <a:solidFill>
                <a:schemeClr val="tx2">
                  <a:lumMod val="50000"/>
                </a:schemeClr>
              </a:solidFill>
            </p:spPr>
            <p:txBody>
              <a:bodyPr wrap="square" rtlCol="0">
                <a:spAutoFit/>
              </a:bodyPr>
              <a:lstStyle/>
              <a:p>
                <a:r>
                  <a:rPr lang="en-US" sz="2800" b="1" dirty="0" smtClean="0">
                    <a:solidFill>
                      <a:srgbClr val="FFFF00"/>
                    </a:solidFill>
                  </a:rPr>
                  <a:t>What data does it generate?</a:t>
                </a:r>
                <a:endParaRPr lang="en-US" sz="2800" b="1" dirty="0">
                  <a:solidFill>
                    <a:srgbClr val="FFFF00"/>
                  </a:solidFill>
                </a:endParaRPr>
              </a:p>
            </p:txBody>
          </p:sp>
          <p:sp>
            <p:nvSpPr>
              <p:cNvPr id="12" name="TextBox 11"/>
              <p:cNvSpPr txBox="1"/>
              <p:nvPr/>
            </p:nvSpPr>
            <p:spPr>
              <a:xfrm>
                <a:off x="9667215" y="3843836"/>
                <a:ext cx="2334986" cy="954107"/>
              </a:xfrm>
              <a:prstGeom prst="rect">
                <a:avLst/>
              </a:prstGeom>
              <a:solidFill>
                <a:schemeClr val="tx2">
                  <a:lumMod val="50000"/>
                </a:schemeClr>
              </a:solidFill>
            </p:spPr>
            <p:txBody>
              <a:bodyPr wrap="square" rtlCol="0">
                <a:spAutoFit/>
              </a:bodyPr>
              <a:lstStyle/>
              <a:p>
                <a:r>
                  <a:rPr lang="en-US" sz="2800" b="1" dirty="0" smtClean="0">
                    <a:solidFill>
                      <a:srgbClr val="FFFF00"/>
                    </a:solidFill>
                  </a:rPr>
                  <a:t>How are the data used?</a:t>
                </a:r>
                <a:endParaRPr lang="en-US" sz="2800" b="1" dirty="0">
                  <a:solidFill>
                    <a:srgbClr val="FFFF00"/>
                  </a:solidFill>
                </a:endParaRPr>
              </a:p>
            </p:txBody>
          </p:sp>
          <p:sp>
            <p:nvSpPr>
              <p:cNvPr id="11" name="TextBox 10"/>
              <p:cNvSpPr txBox="1"/>
              <p:nvPr/>
            </p:nvSpPr>
            <p:spPr>
              <a:xfrm>
                <a:off x="6762280" y="2828781"/>
                <a:ext cx="2549576" cy="954107"/>
              </a:xfrm>
              <a:prstGeom prst="rect">
                <a:avLst/>
              </a:prstGeom>
              <a:solidFill>
                <a:schemeClr val="tx2">
                  <a:lumMod val="50000"/>
                </a:schemeClr>
              </a:solidFill>
            </p:spPr>
            <p:txBody>
              <a:bodyPr wrap="square" rtlCol="0">
                <a:spAutoFit/>
              </a:bodyPr>
              <a:lstStyle/>
              <a:p>
                <a:r>
                  <a:rPr lang="en-US" sz="2800" b="1" dirty="0" smtClean="0">
                    <a:solidFill>
                      <a:srgbClr val="FFFF00"/>
                    </a:solidFill>
                  </a:rPr>
                  <a:t>Where are</a:t>
                </a:r>
                <a:br>
                  <a:rPr lang="en-US" sz="2800" b="1" dirty="0" smtClean="0">
                    <a:solidFill>
                      <a:srgbClr val="FFFF00"/>
                    </a:solidFill>
                  </a:rPr>
                </a:br>
                <a:r>
                  <a:rPr lang="en-US" sz="2800" b="1" dirty="0" smtClean="0">
                    <a:solidFill>
                      <a:srgbClr val="FFFF00"/>
                    </a:solidFill>
                  </a:rPr>
                  <a:t>the data sent?</a:t>
                </a:r>
                <a:endParaRPr lang="en-US" sz="2800" b="1" dirty="0">
                  <a:solidFill>
                    <a:srgbClr val="FFFF00"/>
                  </a:solidFill>
                </a:endParaRPr>
              </a:p>
            </p:txBody>
          </p:sp>
          <p:sp>
            <p:nvSpPr>
              <p:cNvPr id="13" name="TextBox 12"/>
              <p:cNvSpPr txBox="1"/>
              <p:nvPr/>
            </p:nvSpPr>
            <p:spPr>
              <a:xfrm>
                <a:off x="7022866" y="5008998"/>
                <a:ext cx="3326726" cy="954107"/>
              </a:xfrm>
              <a:prstGeom prst="rect">
                <a:avLst/>
              </a:prstGeom>
              <a:solidFill>
                <a:schemeClr val="tx2">
                  <a:lumMod val="50000"/>
                </a:schemeClr>
              </a:solidFill>
            </p:spPr>
            <p:txBody>
              <a:bodyPr wrap="square" rtlCol="0">
                <a:spAutoFit/>
              </a:bodyPr>
              <a:lstStyle/>
              <a:p>
                <a:r>
                  <a:rPr lang="en-US" sz="2800" b="1" dirty="0" smtClean="0">
                    <a:solidFill>
                      <a:srgbClr val="FFFF00"/>
                    </a:solidFill>
                  </a:rPr>
                  <a:t>What controls</a:t>
                </a:r>
                <a:br>
                  <a:rPr lang="en-US" sz="2800" b="1" dirty="0" smtClean="0">
                    <a:solidFill>
                      <a:srgbClr val="FFFF00"/>
                    </a:solidFill>
                  </a:rPr>
                </a:br>
                <a:r>
                  <a:rPr lang="en-US" sz="2800" b="1" dirty="0" smtClean="0">
                    <a:solidFill>
                      <a:srgbClr val="FFFF00"/>
                    </a:solidFill>
                  </a:rPr>
                  <a:t>(if any) do I have?</a:t>
                </a:r>
                <a:endParaRPr lang="en-US" sz="2800" b="1" dirty="0">
                  <a:solidFill>
                    <a:srgbClr val="FFFF00"/>
                  </a:solidFill>
                </a:endParaRPr>
              </a:p>
            </p:txBody>
          </p:sp>
          <p:sp>
            <p:nvSpPr>
              <p:cNvPr id="14" name="TextBox 13"/>
              <p:cNvSpPr txBox="1"/>
              <p:nvPr/>
            </p:nvSpPr>
            <p:spPr>
              <a:xfrm>
                <a:off x="3061607" y="4311960"/>
                <a:ext cx="2736816" cy="954107"/>
              </a:xfrm>
              <a:prstGeom prst="rect">
                <a:avLst/>
              </a:prstGeom>
              <a:solidFill>
                <a:schemeClr val="tx2">
                  <a:lumMod val="50000"/>
                </a:schemeClr>
              </a:solidFill>
            </p:spPr>
            <p:txBody>
              <a:bodyPr wrap="square" rtlCol="0">
                <a:spAutoFit/>
              </a:bodyPr>
              <a:lstStyle/>
              <a:p>
                <a:r>
                  <a:rPr lang="en-US" sz="2800" b="1" dirty="0" smtClean="0">
                    <a:solidFill>
                      <a:srgbClr val="FFFF00"/>
                    </a:solidFill>
                  </a:rPr>
                  <a:t>What sensors are deployed?</a:t>
                </a:r>
                <a:endParaRPr lang="en-US" sz="2800" b="1" dirty="0">
                  <a:solidFill>
                    <a:srgbClr val="FFFF00"/>
                  </a:solidFill>
                </a:endParaRPr>
              </a:p>
            </p:txBody>
          </p:sp>
          <p:sp>
            <p:nvSpPr>
              <p:cNvPr id="16" name="TextBox 15"/>
              <p:cNvSpPr txBox="1"/>
              <p:nvPr/>
            </p:nvSpPr>
            <p:spPr>
              <a:xfrm>
                <a:off x="1565870" y="1761547"/>
                <a:ext cx="2660508" cy="954107"/>
              </a:xfrm>
              <a:prstGeom prst="rect">
                <a:avLst/>
              </a:prstGeom>
              <a:solidFill>
                <a:schemeClr val="tx2">
                  <a:lumMod val="50000"/>
                </a:schemeClr>
              </a:solidFill>
            </p:spPr>
            <p:txBody>
              <a:bodyPr wrap="square" rtlCol="0">
                <a:spAutoFit/>
              </a:bodyPr>
              <a:lstStyle/>
              <a:p>
                <a:r>
                  <a:rPr lang="en-US" sz="2800" b="1" dirty="0" smtClean="0">
                    <a:solidFill>
                      <a:srgbClr val="FFFF00"/>
                    </a:solidFill>
                  </a:rPr>
                  <a:t>Who installed this device?</a:t>
                </a:r>
                <a:endParaRPr lang="en-US" sz="2800" b="1" dirty="0">
                  <a:solidFill>
                    <a:srgbClr val="FFFF00"/>
                  </a:solidFill>
                </a:endParaRPr>
              </a:p>
            </p:txBody>
          </p:sp>
        </p:grpSp>
        <p:sp>
          <p:nvSpPr>
            <p:cNvPr id="17" name="TextBox 16"/>
            <p:cNvSpPr txBox="1"/>
            <p:nvPr/>
          </p:nvSpPr>
          <p:spPr>
            <a:xfrm>
              <a:off x="9311856" y="1437255"/>
              <a:ext cx="2690345" cy="1384995"/>
            </a:xfrm>
            <a:prstGeom prst="rect">
              <a:avLst/>
            </a:prstGeom>
            <a:solidFill>
              <a:schemeClr val="tx2">
                <a:lumMod val="50000"/>
              </a:schemeClr>
            </a:solidFill>
          </p:spPr>
          <p:txBody>
            <a:bodyPr wrap="square" rtlCol="0">
              <a:spAutoFit/>
            </a:bodyPr>
            <a:lstStyle/>
            <a:p>
              <a:r>
                <a:rPr lang="en-US" sz="2800" b="1" dirty="0" smtClean="0">
                  <a:solidFill>
                    <a:srgbClr val="FFFF00"/>
                  </a:solidFill>
                </a:rPr>
                <a:t>What risks are associated with the data?</a:t>
              </a:r>
              <a:endParaRPr lang="en-US" sz="2800" b="1" dirty="0">
                <a:solidFill>
                  <a:srgbClr val="FFFF00"/>
                </a:solidFill>
              </a:endParaRPr>
            </a:p>
          </p:txBody>
        </p:sp>
      </p:grpSp>
    </p:spTree>
    <p:custDataLst>
      <p:tags r:id="rId1"/>
    </p:custDataLst>
    <p:extLst>
      <p:ext uri="{BB962C8B-B14F-4D97-AF65-F5344CB8AC3E}">
        <p14:creationId xmlns:p14="http://schemas.microsoft.com/office/powerpoint/2010/main" val="1215785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TrustLens</a:t>
            </a:r>
            <a:r>
              <a:rPr lang="en-GB" dirty="0" smtClean="0"/>
              <a:t> in Tillydrone</a:t>
            </a:r>
            <a:endParaRPr lang="en-GB" dirty="0"/>
          </a:p>
        </p:txBody>
      </p:sp>
      <p:sp>
        <p:nvSpPr>
          <p:cNvPr id="3" name="Content Placeholder 2"/>
          <p:cNvSpPr>
            <a:spLocks noGrp="1"/>
          </p:cNvSpPr>
          <p:nvPr>
            <p:ph idx="1"/>
          </p:nvPr>
        </p:nvSpPr>
        <p:spPr>
          <a:xfrm>
            <a:off x="677334" y="2160589"/>
            <a:ext cx="5235093" cy="3880773"/>
          </a:xfrm>
        </p:spPr>
        <p:txBody>
          <a:bodyPr/>
          <a:lstStyle/>
          <a:p>
            <a:r>
              <a:rPr lang="en-GB" dirty="0" smtClean="0"/>
              <a:t>Design fictions developed based on community interests</a:t>
            </a:r>
          </a:p>
          <a:p>
            <a:r>
              <a:rPr lang="en-GB" dirty="0" smtClean="0"/>
              <a:t>Workshop activities to explore questions including transparency and governance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1028" y="952645"/>
            <a:ext cx="3221182" cy="24158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007" y="3992275"/>
            <a:ext cx="4405745" cy="204908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66" y="3549275"/>
            <a:ext cx="2647182" cy="3097152"/>
          </a:xfrm>
          <a:prstGeom prst="rect">
            <a:avLst/>
          </a:prstGeom>
        </p:spPr>
      </p:pic>
    </p:spTree>
    <p:extLst>
      <p:ext uri="{BB962C8B-B14F-4D97-AF65-F5344CB8AC3E}">
        <p14:creationId xmlns:p14="http://schemas.microsoft.com/office/powerpoint/2010/main" val="1034308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7674" y="1538275"/>
            <a:ext cx="3446628" cy="45955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974" y="3301052"/>
            <a:ext cx="5729028" cy="3222578"/>
          </a:xfrm>
          <a:prstGeom prst="rect">
            <a:avLst/>
          </a:prstGeom>
        </p:spPr>
      </p:pic>
      <p:sp>
        <p:nvSpPr>
          <p:cNvPr id="2" name="Title 1"/>
          <p:cNvSpPr>
            <a:spLocks noGrp="1"/>
          </p:cNvSpPr>
          <p:nvPr>
            <p:ph type="title"/>
          </p:nvPr>
        </p:nvSpPr>
        <p:spPr/>
        <p:txBody>
          <a:bodyPr/>
          <a:lstStyle/>
          <a:p>
            <a:r>
              <a:rPr lang="en-GB" dirty="0" smtClean="0"/>
              <a:t>Internet of Things and the Smart City</a:t>
            </a:r>
            <a:endParaRPr lang="en-GB"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5534" y="1295589"/>
            <a:ext cx="4176075" cy="4351338"/>
          </a:xfrm>
          <a:prstGeom prst="rect">
            <a:avLst/>
          </a:prstGeom>
        </p:spPr>
      </p:pic>
    </p:spTree>
    <p:extLst>
      <p:ext uri="{BB962C8B-B14F-4D97-AF65-F5344CB8AC3E}">
        <p14:creationId xmlns:p14="http://schemas.microsoft.com/office/powerpoint/2010/main" val="612594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7674" y="1538275"/>
            <a:ext cx="3446628" cy="4595504"/>
          </a:xfrm>
          <a:prstGeom prst="rect">
            <a:avLst/>
          </a:prstGeom>
        </p:spPr>
      </p:pic>
      <p:sp>
        <p:nvSpPr>
          <p:cNvPr id="2" name="Title 1"/>
          <p:cNvSpPr>
            <a:spLocks noGrp="1"/>
          </p:cNvSpPr>
          <p:nvPr>
            <p:ph type="title"/>
          </p:nvPr>
        </p:nvSpPr>
        <p:spPr/>
        <p:txBody>
          <a:bodyPr/>
          <a:lstStyle/>
          <a:p>
            <a:r>
              <a:rPr lang="en-GB" dirty="0" smtClean="0"/>
              <a:t>Internet of Things in the Smart City</a:t>
            </a:r>
            <a:endParaRPr lang="en-GB" dirty="0"/>
          </a:p>
        </p:txBody>
      </p:sp>
      <p:sp>
        <p:nvSpPr>
          <p:cNvPr id="7" name="Content Placeholder 6"/>
          <p:cNvSpPr txBox="1">
            <a:spLocks noGrp="1"/>
          </p:cNvSpPr>
          <p:nvPr>
            <p:ph idx="1"/>
          </p:nvPr>
        </p:nvSpPr>
        <p:spPr>
          <a:xfrm>
            <a:off x="677334" y="2160589"/>
            <a:ext cx="7047299" cy="2139047"/>
          </a:xfrm>
          <a:prstGeom prst="rect">
            <a:avLst/>
          </a:prstGeom>
          <a:noFill/>
        </p:spPr>
        <p:txBody>
          <a:bodyPr wrap="square" rtlCol="0">
            <a:spAutoFit/>
          </a:bodyPr>
          <a:lstStyle/>
          <a:p>
            <a:r>
              <a:rPr lang="en-GB" dirty="0" smtClean="0"/>
              <a:t>Individual agency: Do I get to choose what </a:t>
            </a:r>
            <a:r>
              <a:rPr lang="en-GB" dirty="0" err="1" smtClean="0"/>
              <a:t>IoT</a:t>
            </a:r>
            <a:r>
              <a:rPr lang="en-GB" dirty="0" smtClean="0"/>
              <a:t> I interact with? Where it is installed? </a:t>
            </a:r>
          </a:p>
          <a:p>
            <a:r>
              <a:rPr lang="en-GB" dirty="0" smtClean="0"/>
              <a:t>How does it all come together in the background (and why should I care?)</a:t>
            </a:r>
          </a:p>
          <a:p>
            <a:r>
              <a:rPr lang="en-GB" dirty="0"/>
              <a:t>Public sector deployments impact citizens </a:t>
            </a:r>
          </a:p>
          <a:p>
            <a:endParaRPr lang="en-GB" dirty="0" smtClean="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75668" y="4012443"/>
            <a:ext cx="3305137" cy="284555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2410" y="4299636"/>
            <a:ext cx="2888183" cy="2005445"/>
          </a:xfrm>
          <a:prstGeom prst="rect">
            <a:avLst/>
          </a:prstGeom>
        </p:spPr>
      </p:pic>
    </p:spTree>
    <p:extLst>
      <p:ext uri="{BB962C8B-B14F-4D97-AF65-F5344CB8AC3E}">
        <p14:creationId xmlns:p14="http://schemas.microsoft.com/office/powerpoint/2010/main" val="294600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80" y="835026"/>
            <a:ext cx="10515600" cy="1325563"/>
          </a:xfrm>
        </p:spPr>
        <p:txBody>
          <a:bodyPr/>
          <a:lstStyle/>
          <a:p>
            <a:pPr algn="ctr"/>
            <a:r>
              <a:rPr lang="en-GB" dirty="0" smtClean="0"/>
              <a:t>Supporting citizens in </a:t>
            </a:r>
            <a:r>
              <a:rPr lang="en-GB" dirty="0" err="1" smtClean="0"/>
              <a:t>IoT</a:t>
            </a:r>
            <a:r>
              <a:rPr lang="en-GB" dirty="0" smtClean="0"/>
              <a:t> deployments</a:t>
            </a:r>
            <a:endParaRPr lang="en-GB" dirty="0"/>
          </a:p>
        </p:txBody>
      </p:sp>
      <p:sp>
        <p:nvSpPr>
          <p:cNvPr id="3" name="Content Placeholder 2"/>
          <p:cNvSpPr>
            <a:spLocks noGrp="1"/>
          </p:cNvSpPr>
          <p:nvPr>
            <p:ph idx="1"/>
          </p:nvPr>
        </p:nvSpPr>
        <p:spPr>
          <a:xfrm>
            <a:off x="677334" y="2160589"/>
            <a:ext cx="8596668" cy="3880773"/>
          </a:xfrm>
        </p:spPr>
        <p:txBody>
          <a:bodyPr>
            <a:normAutofit/>
          </a:bodyPr>
          <a:lstStyle/>
          <a:p>
            <a:r>
              <a:rPr lang="en-GB" sz="2000" dirty="0" smtClean="0"/>
              <a:t>Consultation and inclusion</a:t>
            </a:r>
          </a:p>
          <a:p>
            <a:r>
              <a:rPr lang="en-GB" sz="2000" dirty="0" smtClean="0"/>
              <a:t>Transparency of governance</a:t>
            </a:r>
          </a:p>
          <a:p>
            <a:r>
              <a:rPr lang="en-GB" sz="2000" dirty="0" smtClean="0"/>
              <a:t>Transparency of technology</a:t>
            </a:r>
          </a:p>
          <a:p>
            <a:r>
              <a:rPr lang="en-GB" sz="2000" dirty="0" smtClean="0"/>
              <a:t>Closing the governance gap</a:t>
            </a:r>
            <a:endParaRPr lang="en-GB" sz="2000" dirty="0"/>
          </a:p>
        </p:txBody>
      </p:sp>
    </p:spTree>
    <p:extLst>
      <p:ext uri="{BB962C8B-B14F-4D97-AF65-F5344CB8AC3E}">
        <p14:creationId xmlns:p14="http://schemas.microsoft.com/office/powerpoint/2010/main" val="2849203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265" y="58963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dirty="0" smtClean="0"/>
              <a:t>	</a:t>
            </a:r>
            <a:r>
              <a:rPr lang="en-US" dirty="0" smtClean="0"/>
              <a:t>How to </a:t>
            </a:r>
            <a:r>
              <a:rPr lang="en-US" dirty="0" err="1" smtClean="0"/>
              <a:t>Realise</a:t>
            </a:r>
            <a:r>
              <a:rPr lang="en-US" dirty="0" smtClean="0"/>
              <a:t> </a:t>
            </a:r>
            <a:r>
              <a:rPr lang="en-US" i="1" dirty="0" smtClean="0"/>
              <a:t>Trusted</a:t>
            </a:r>
            <a:r>
              <a:rPr lang="en-US" dirty="0" smtClean="0"/>
              <a:t> Things?</a:t>
            </a:r>
            <a:endParaRPr lang="en-US" dirty="0"/>
          </a:p>
        </p:txBody>
      </p:sp>
      <p:sp>
        <p:nvSpPr>
          <p:cNvPr id="5" name="Content Placeholder 2"/>
          <p:cNvSpPr txBox="1">
            <a:spLocks/>
          </p:cNvSpPr>
          <p:nvPr/>
        </p:nvSpPr>
        <p:spPr>
          <a:xfrm>
            <a:off x="838198" y="1621426"/>
            <a:ext cx="7162801" cy="43513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dirty="0" smtClean="0"/>
              <a:t>What does it mean to deliver </a:t>
            </a:r>
            <a:r>
              <a:rPr lang="en-US" sz="2000" dirty="0" err="1" smtClean="0"/>
              <a:t>IoT</a:t>
            </a:r>
            <a:r>
              <a:rPr lang="en-US" sz="2000" dirty="0" smtClean="0"/>
              <a:t> solutions that are trusted by users and communities?</a:t>
            </a:r>
          </a:p>
          <a:p>
            <a:pPr lvl="1"/>
            <a:r>
              <a:rPr lang="en-US" sz="1800" i="1" dirty="0" smtClean="0">
                <a:solidFill>
                  <a:schemeClr val="tx1">
                    <a:lumMod val="85000"/>
                  </a:schemeClr>
                </a:solidFill>
              </a:rPr>
              <a:t>Transparent</a:t>
            </a:r>
          </a:p>
          <a:p>
            <a:pPr lvl="1"/>
            <a:r>
              <a:rPr lang="en-US" sz="1800" i="1" dirty="0" smtClean="0">
                <a:solidFill>
                  <a:schemeClr val="tx1">
                    <a:lumMod val="85000"/>
                  </a:schemeClr>
                </a:solidFill>
              </a:rPr>
              <a:t>Accountable</a:t>
            </a:r>
          </a:p>
          <a:p>
            <a:pPr lvl="1"/>
            <a:r>
              <a:rPr lang="en-US" sz="1800" i="1" dirty="0" smtClean="0">
                <a:solidFill>
                  <a:schemeClr val="tx1">
                    <a:lumMod val="85000"/>
                  </a:schemeClr>
                </a:solidFill>
              </a:rPr>
              <a:t>Technology integrated with governance</a:t>
            </a:r>
          </a:p>
          <a:p>
            <a:pPr lvl="1"/>
            <a:endParaRPr lang="en-US" sz="1800" dirty="0" smtClean="0"/>
          </a:p>
          <a:p>
            <a:pPr marL="0" indent="0">
              <a:buFont typeface="Wingdings 3" charset="2"/>
              <a:buNone/>
            </a:pPr>
            <a:r>
              <a:rPr lang="en-US" sz="2000" dirty="0" smtClean="0"/>
              <a:t>What are the appropriate governance and policy arrangements to frame future </a:t>
            </a:r>
            <a:r>
              <a:rPr lang="en-US" sz="2000" dirty="0" err="1" smtClean="0"/>
              <a:t>IoT</a:t>
            </a:r>
            <a:r>
              <a:rPr lang="en-US" sz="2000" dirty="0" smtClean="0"/>
              <a:t> deployments? </a:t>
            </a:r>
          </a:p>
          <a:p>
            <a:pPr lvl="1"/>
            <a:r>
              <a:rPr lang="en-US" sz="1800" dirty="0" smtClean="0"/>
              <a:t>Maintained at all levels of governance</a:t>
            </a:r>
          </a:p>
          <a:p>
            <a:pPr lvl="1"/>
            <a:r>
              <a:rPr lang="en-US" sz="1800" dirty="0" smtClean="0"/>
              <a:t>Consistent with national policy</a:t>
            </a:r>
          </a:p>
          <a:p>
            <a:pPr lvl="1"/>
            <a:r>
              <a:rPr lang="en-US" sz="1800" dirty="0" smtClean="0"/>
              <a:t>Inclusion of citizen-led activism</a:t>
            </a:r>
          </a:p>
          <a:p>
            <a:pPr marL="0" indent="0">
              <a:buFont typeface="Wingdings 3" charset="2"/>
              <a:buNone/>
            </a:pPr>
            <a:endParaRPr lang="en-US" dirty="0"/>
          </a:p>
          <a:p>
            <a:pPr marL="0" indent="0">
              <a:buFont typeface="Wingdings 3" charset="2"/>
              <a:buNone/>
            </a:pPr>
            <a:endParaRPr lang="en-US" dirty="0" smtClean="0"/>
          </a:p>
        </p:txBody>
      </p:sp>
    </p:spTree>
    <p:extLst>
      <p:ext uri="{BB962C8B-B14F-4D97-AF65-F5344CB8AC3E}">
        <p14:creationId xmlns:p14="http://schemas.microsoft.com/office/powerpoint/2010/main" val="215504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IoT</a:t>
            </a:r>
            <a:r>
              <a:rPr lang="en-GB" dirty="0" smtClean="0"/>
              <a:t> for the benefit of the citizen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2177" y="1557916"/>
            <a:ext cx="3725101" cy="3881437"/>
          </a:xfrm>
          <a:prstGeom prst="rect">
            <a:avLst/>
          </a:prstGeom>
        </p:spPr>
      </p:pic>
      <p:sp>
        <p:nvSpPr>
          <p:cNvPr id="5" name="Content Placeholder 2"/>
          <p:cNvSpPr txBox="1">
            <a:spLocks/>
          </p:cNvSpPr>
          <p:nvPr/>
        </p:nvSpPr>
        <p:spPr>
          <a:xfrm>
            <a:off x="1141358" y="2146941"/>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000" dirty="0" smtClean="0"/>
              <a:t>Integrated governance</a:t>
            </a:r>
          </a:p>
          <a:p>
            <a:r>
              <a:rPr lang="en-GB" sz="2000" dirty="0" smtClean="0"/>
              <a:t>Transparent and accountable systems</a:t>
            </a:r>
          </a:p>
          <a:p>
            <a:endParaRPr lang="en-GB" sz="2000" dirty="0"/>
          </a:p>
        </p:txBody>
      </p:sp>
    </p:spTree>
    <p:extLst>
      <p:ext uri="{BB962C8B-B14F-4D97-AF65-F5344CB8AC3E}">
        <p14:creationId xmlns:p14="http://schemas.microsoft.com/office/powerpoint/2010/main" val="3043973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6305357" cy="1320800"/>
          </a:xfrm>
        </p:spPr>
        <p:txBody>
          <a:bodyPr/>
          <a:lstStyle/>
          <a:p>
            <a:r>
              <a:rPr lang="en-GB" dirty="0" smtClean="0"/>
              <a:t>Origins of community based IoT deployments</a:t>
            </a:r>
            <a:endParaRPr lang="en-GB" dirty="0"/>
          </a:p>
        </p:txBody>
      </p:sp>
      <p:sp>
        <p:nvSpPr>
          <p:cNvPr id="3" name="Content Placeholder 2"/>
          <p:cNvSpPr>
            <a:spLocks noGrp="1"/>
          </p:cNvSpPr>
          <p:nvPr>
            <p:ph idx="1"/>
          </p:nvPr>
        </p:nvSpPr>
        <p:spPr/>
        <p:txBody>
          <a:bodyPr/>
          <a:lstStyle/>
          <a:p>
            <a:r>
              <a:rPr lang="en-GB" dirty="0" smtClean="0"/>
              <a:t>Groups of individuals</a:t>
            </a:r>
          </a:p>
        </p:txBody>
      </p:sp>
    </p:spTree>
    <p:extLst>
      <p:ext uri="{BB962C8B-B14F-4D97-AF65-F5344CB8AC3E}">
        <p14:creationId xmlns:p14="http://schemas.microsoft.com/office/powerpoint/2010/main" val="1867008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Groups of individuals</a:t>
            </a:r>
          </a:p>
          <a:p>
            <a:pPr lvl="1"/>
            <a:r>
              <a:rPr lang="en-GB" dirty="0" smtClean="0"/>
              <a:t>Barcelona – Citizen science initiatives</a:t>
            </a:r>
          </a:p>
        </p:txBody>
      </p:sp>
      <p:pic>
        <p:nvPicPr>
          <p:cNvPr id="1026" name="Picture 2" descr="Image result for barcelona citizen science i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315" y="3122869"/>
            <a:ext cx="4936513" cy="35169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77334" y="609600"/>
            <a:ext cx="630535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mtClean="0"/>
              <a:t>Origins of community based IoT deployments</a:t>
            </a:r>
            <a:endParaRPr lang="en-GB" dirty="0"/>
          </a:p>
        </p:txBody>
      </p:sp>
    </p:spTree>
    <p:extLst>
      <p:ext uri="{BB962C8B-B14F-4D97-AF65-F5344CB8AC3E}">
        <p14:creationId xmlns:p14="http://schemas.microsoft.com/office/powerpoint/2010/main" val="4198858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Groups of individuals</a:t>
            </a:r>
          </a:p>
          <a:p>
            <a:r>
              <a:rPr lang="en-GB" dirty="0" smtClean="0"/>
              <a:t>Research and pilot projects</a:t>
            </a:r>
          </a:p>
          <a:p>
            <a:pPr lvl="1"/>
            <a:endParaRPr lang="en-GB" dirty="0" smtClean="0"/>
          </a:p>
        </p:txBody>
      </p:sp>
      <p:sp>
        <p:nvSpPr>
          <p:cNvPr id="5" name="Title 1"/>
          <p:cNvSpPr>
            <a:spLocks noGrp="1"/>
          </p:cNvSpPr>
          <p:nvPr>
            <p:ph type="title"/>
          </p:nvPr>
        </p:nvSpPr>
        <p:spPr>
          <a:xfrm>
            <a:off x="677334" y="609600"/>
            <a:ext cx="6305357" cy="1320800"/>
          </a:xfrm>
        </p:spPr>
        <p:txBody>
          <a:bodyPr/>
          <a:lstStyle/>
          <a:p>
            <a:r>
              <a:rPr lang="en-GB" dirty="0" smtClean="0"/>
              <a:t>Origins of community based IoT deployments</a:t>
            </a:r>
            <a:endParaRPr lang="en-GB" dirty="0"/>
          </a:p>
        </p:txBody>
      </p:sp>
    </p:spTree>
    <p:extLst>
      <p:ext uri="{BB962C8B-B14F-4D97-AF65-F5344CB8AC3E}">
        <p14:creationId xmlns:p14="http://schemas.microsoft.com/office/powerpoint/2010/main" val="673161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Groups of individuals</a:t>
            </a:r>
          </a:p>
          <a:p>
            <a:r>
              <a:rPr lang="en-GB" dirty="0" smtClean="0"/>
              <a:t>Research and pilot projects</a:t>
            </a:r>
          </a:p>
          <a:p>
            <a:pPr lvl="1"/>
            <a:r>
              <a:rPr lang="en-GB" dirty="0" smtClean="0"/>
              <a:t>Chicago Array of Things</a:t>
            </a:r>
          </a:p>
          <a:p>
            <a:pPr lvl="1"/>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86115" y="4995786"/>
            <a:ext cx="1664466" cy="8717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010" y="1527735"/>
            <a:ext cx="4522423" cy="30094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0995" y="3899868"/>
            <a:ext cx="3812780" cy="2412775"/>
          </a:xfrm>
          <a:prstGeom prst="rect">
            <a:avLst/>
          </a:prstGeom>
        </p:spPr>
      </p:pic>
      <p:sp>
        <p:nvSpPr>
          <p:cNvPr id="8" name="Title 1"/>
          <p:cNvSpPr>
            <a:spLocks noGrp="1"/>
          </p:cNvSpPr>
          <p:nvPr>
            <p:ph type="title"/>
          </p:nvPr>
        </p:nvSpPr>
        <p:spPr>
          <a:xfrm>
            <a:off x="677334" y="609600"/>
            <a:ext cx="6305357" cy="1320800"/>
          </a:xfrm>
        </p:spPr>
        <p:txBody>
          <a:bodyPr/>
          <a:lstStyle/>
          <a:p>
            <a:r>
              <a:rPr lang="en-GB" dirty="0" smtClean="0"/>
              <a:t>Origins of community based IoT deployments</a:t>
            </a:r>
            <a:endParaRPr lang="en-GB" dirty="0"/>
          </a:p>
        </p:txBody>
      </p:sp>
    </p:spTree>
    <p:extLst>
      <p:ext uri="{BB962C8B-B14F-4D97-AF65-F5344CB8AC3E}">
        <p14:creationId xmlns:p14="http://schemas.microsoft.com/office/powerpoint/2010/main" val="1540265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4798675" cy="3880773"/>
          </a:xfrm>
        </p:spPr>
        <p:txBody>
          <a:bodyPr>
            <a:normAutofit/>
          </a:bodyPr>
          <a:lstStyle/>
          <a:p>
            <a:r>
              <a:rPr lang="en-GB" dirty="0" smtClean="0"/>
              <a:t>Groups of individuals</a:t>
            </a:r>
          </a:p>
          <a:p>
            <a:r>
              <a:rPr lang="en-GB" dirty="0" smtClean="0"/>
              <a:t>Research and pilot projects</a:t>
            </a:r>
          </a:p>
          <a:p>
            <a:r>
              <a:rPr lang="en-GB" dirty="0" smtClean="0"/>
              <a:t>Public bodies – government and councils</a:t>
            </a:r>
          </a:p>
          <a:p>
            <a:pPr lvl="1"/>
            <a:endParaRPr lang="en-GB" dirty="0"/>
          </a:p>
          <a:p>
            <a:pPr lvl="1"/>
            <a:endParaRPr lang="en-GB" dirty="0" smtClean="0"/>
          </a:p>
        </p:txBody>
      </p:sp>
      <p:sp>
        <p:nvSpPr>
          <p:cNvPr id="5" name="Title 1"/>
          <p:cNvSpPr>
            <a:spLocks noGrp="1"/>
          </p:cNvSpPr>
          <p:nvPr>
            <p:ph type="title"/>
          </p:nvPr>
        </p:nvSpPr>
        <p:spPr>
          <a:xfrm>
            <a:off x="677334" y="609600"/>
            <a:ext cx="6305357" cy="1320800"/>
          </a:xfrm>
        </p:spPr>
        <p:txBody>
          <a:bodyPr/>
          <a:lstStyle/>
          <a:p>
            <a:r>
              <a:rPr lang="en-GB" dirty="0" smtClean="0"/>
              <a:t>Origins of community based IoT deployments</a:t>
            </a:r>
            <a:endParaRPr lang="en-GB" dirty="0"/>
          </a:p>
        </p:txBody>
      </p:sp>
    </p:spTree>
    <p:extLst>
      <p:ext uri="{BB962C8B-B14F-4D97-AF65-F5344CB8AC3E}">
        <p14:creationId xmlns:p14="http://schemas.microsoft.com/office/powerpoint/2010/main" val="32997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1925" y="1363574"/>
            <a:ext cx="5072439" cy="3264253"/>
          </a:xfrm>
          <a:prstGeom prst="rect">
            <a:avLst/>
          </a:prstGeom>
        </p:spPr>
      </p:pic>
      <p:sp>
        <p:nvSpPr>
          <p:cNvPr id="3" name="Content Placeholder 2"/>
          <p:cNvSpPr>
            <a:spLocks noGrp="1"/>
          </p:cNvSpPr>
          <p:nvPr>
            <p:ph idx="1"/>
          </p:nvPr>
        </p:nvSpPr>
        <p:spPr>
          <a:xfrm>
            <a:off x="677334" y="2160589"/>
            <a:ext cx="4798675" cy="3880773"/>
          </a:xfrm>
        </p:spPr>
        <p:txBody>
          <a:bodyPr>
            <a:normAutofit/>
          </a:bodyPr>
          <a:lstStyle/>
          <a:p>
            <a:r>
              <a:rPr lang="en-GB" dirty="0" smtClean="0"/>
              <a:t>Groups of individuals</a:t>
            </a:r>
          </a:p>
          <a:p>
            <a:r>
              <a:rPr lang="en-GB" dirty="0" smtClean="0"/>
              <a:t>Research and pilot projects</a:t>
            </a:r>
          </a:p>
          <a:p>
            <a:r>
              <a:rPr lang="en-GB" dirty="0" smtClean="0"/>
              <a:t>Public bodies – government and councils</a:t>
            </a:r>
          </a:p>
          <a:p>
            <a:pPr lvl="1"/>
            <a:r>
              <a:rPr lang="en-GB" dirty="0" smtClean="0"/>
              <a:t>Renfrewshire council – sensor equipped social housing</a:t>
            </a:r>
          </a:p>
          <a:p>
            <a:pPr lvl="1"/>
            <a:endParaRPr lang="en-GB" dirty="0"/>
          </a:p>
          <a:p>
            <a:pPr lvl="1"/>
            <a:endParaRPr lang="en-GB" dirty="0" smtClean="0"/>
          </a:p>
        </p:txBody>
      </p:sp>
      <p:sp>
        <p:nvSpPr>
          <p:cNvPr id="5" name="Title 1"/>
          <p:cNvSpPr>
            <a:spLocks noGrp="1"/>
          </p:cNvSpPr>
          <p:nvPr>
            <p:ph type="title"/>
          </p:nvPr>
        </p:nvSpPr>
        <p:spPr>
          <a:xfrm>
            <a:off x="677334" y="609600"/>
            <a:ext cx="6305357" cy="1320800"/>
          </a:xfrm>
        </p:spPr>
        <p:txBody>
          <a:bodyPr/>
          <a:lstStyle/>
          <a:p>
            <a:r>
              <a:rPr lang="en-GB" dirty="0" smtClean="0"/>
              <a:t>Origins of community based IoT deployments</a:t>
            </a:r>
            <a:endParaRPr lang="en-GB" dirty="0"/>
          </a:p>
        </p:txBody>
      </p:sp>
      <p:sp>
        <p:nvSpPr>
          <p:cNvPr id="6" name="Rectangle 5"/>
          <p:cNvSpPr/>
          <p:nvPr/>
        </p:nvSpPr>
        <p:spPr>
          <a:xfrm>
            <a:off x="992486" y="4100975"/>
            <a:ext cx="6096000" cy="2246769"/>
          </a:xfrm>
          <a:prstGeom prst="rect">
            <a:avLst/>
          </a:prstGeom>
          <a:solidFill>
            <a:schemeClr val="bg1"/>
          </a:solidFill>
        </p:spPr>
        <p:txBody>
          <a:bodyPr>
            <a:spAutoFit/>
          </a:bodyPr>
          <a:lstStyle/>
          <a:p>
            <a:r>
              <a:rPr lang="en-GB" sz="1400" dirty="0"/>
              <a:t>“The pilot, which has been running since July 2016 captures real-time data on temperature, humidity and carbon dioxide levels at </a:t>
            </a:r>
            <a:r>
              <a:rPr lang="en-GB" sz="1400" b="1" dirty="0"/>
              <a:t>50</a:t>
            </a:r>
            <a:r>
              <a:rPr lang="en-GB" sz="1400" dirty="0"/>
              <a:t> homes, whose residents have opted into the programme, including terraced housing, high rises and cottages around Paisley</a:t>
            </a:r>
            <a:r>
              <a:rPr lang="en-GB" sz="1400" dirty="0" smtClean="0"/>
              <a:t>.</a:t>
            </a:r>
          </a:p>
          <a:p>
            <a:endParaRPr lang="en-GB" sz="1400" dirty="0"/>
          </a:p>
          <a:p>
            <a:r>
              <a:rPr lang="en-GB" sz="1400" dirty="0"/>
              <a:t>The data allows the local authority to identify anomalies in housing and take preventative action to protect both tenants and property. Data which shows consistent high humidity and low temperatures could, for example, indicate a tenant is living in fuel poverty, while high carbon dioxide levels could show a problem with ventilation and air quality.”</a:t>
            </a:r>
          </a:p>
        </p:txBody>
      </p:sp>
    </p:spTree>
    <p:extLst>
      <p:ext uri="{BB962C8B-B14F-4D97-AF65-F5344CB8AC3E}">
        <p14:creationId xmlns:p14="http://schemas.microsoft.com/office/powerpoint/2010/main" val="699812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Risks for citizens</a:t>
            </a:r>
            <a:endParaRPr lang="en-GB" dirty="0"/>
          </a:p>
        </p:txBody>
      </p:sp>
      <p:sp>
        <p:nvSpPr>
          <p:cNvPr id="3" name="Content Placeholder 2"/>
          <p:cNvSpPr>
            <a:spLocks noGrp="1"/>
          </p:cNvSpPr>
          <p:nvPr>
            <p:ph idx="1"/>
          </p:nvPr>
        </p:nvSpPr>
        <p:spPr/>
        <p:txBody>
          <a:bodyPr/>
          <a:lstStyle/>
          <a:p>
            <a:r>
              <a:rPr lang="en-GB" dirty="0" smtClean="0"/>
              <a:t>Impact on privacy?</a:t>
            </a:r>
          </a:p>
          <a:p>
            <a:r>
              <a:rPr lang="en-GB" dirty="0" smtClean="0"/>
              <a:t>Cybersecurity implications</a:t>
            </a:r>
          </a:p>
          <a:p>
            <a:r>
              <a:rPr lang="en-GB" dirty="0" smtClean="0"/>
              <a:t>Lack of agency</a:t>
            </a:r>
          </a:p>
          <a:p>
            <a:r>
              <a:rPr lang="en-GB" dirty="0" smtClean="0"/>
              <a:t>Lack of transparency</a:t>
            </a:r>
          </a:p>
          <a:p>
            <a:r>
              <a:rPr lang="en-GB" dirty="0" smtClean="0"/>
              <a:t>Unconsidered </a:t>
            </a:r>
            <a:r>
              <a:rPr lang="en-GB" dirty="0"/>
              <a:t>outcomes</a:t>
            </a:r>
          </a:p>
          <a:p>
            <a:endParaRPr lang="en-GB" dirty="0" smtClean="0"/>
          </a:p>
        </p:txBody>
      </p:sp>
    </p:spTree>
    <p:extLst>
      <p:ext uri="{BB962C8B-B14F-4D97-AF65-F5344CB8AC3E}">
        <p14:creationId xmlns:p14="http://schemas.microsoft.com/office/powerpoint/2010/main" val="6565955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23.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2314</TotalTime>
  <Words>695</Words>
  <Application>Microsoft Office PowerPoint</Application>
  <PresentationFormat>Widescreen</PresentationFormat>
  <Paragraphs>110</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Mangal</vt:lpstr>
      <vt:lpstr>Times New Roman</vt:lpstr>
      <vt:lpstr>Trebuchet MS</vt:lpstr>
      <vt:lpstr>Wingdings 3</vt:lpstr>
      <vt:lpstr>Facet</vt:lpstr>
      <vt:lpstr>Agency and transparency in publically deployed IoT systems</vt:lpstr>
      <vt:lpstr>Internet of Things and the Smart City</vt:lpstr>
      <vt:lpstr>Origins of community based IoT deployments</vt:lpstr>
      <vt:lpstr>PowerPoint Presentation</vt:lpstr>
      <vt:lpstr>Origins of community based IoT deployments</vt:lpstr>
      <vt:lpstr>Origins of community based IoT deployments</vt:lpstr>
      <vt:lpstr>Origins of community based IoT deployments</vt:lpstr>
      <vt:lpstr>Origins of community based IoT deployments</vt:lpstr>
      <vt:lpstr>Risks for citizens</vt:lpstr>
      <vt:lpstr> </vt:lpstr>
      <vt:lpstr>Levels of governance</vt:lpstr>
      <vt:lpstr>Top-down governance</vt:lpstr>
      <vt:lpstr>Top-down policies:</vt:lpstr>
      <vt:lpstr>Bottom-up governance</vt:lpstr>
      <vt:lpstr>Tillydrone</vt:lpstr>
      <vt:lpstr>TrustLens in Tillydrone</vt:lpstr>
      <vt:lpstr>PowerPoint Presentation</vt:lpstr>
      <vt:lpstr>PowerPoint Presentation</vt:lpstr>
      <vt:lpstr>TrustLens in Tillydrone</vt:lpstr>
      <vt:lpstr>Internet of Things in the Smart City</vt:lpstr>
      <vt:lpstr>Supporting citizens in IoT deployments</vt:lpstr>
      <vt:lpstr>PowerPoint Presentation</vt:lpstr>
      <vt:lpstr>IoT for the benefit of the citizen</vt:lpstr>
    </vt:vector>
  </TitlesOfParts>
  <Company>University of Aberdeen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City governance models and implications for trust, transparency and accountability.</dc:title>
  <dc:creator>Jacobs, Naomi</dc:creator>
  <cp:lastModifiedBy>Jacobs, Naomi</cp:lastModifiedBy>
  <cp:revision>73</cp:revision>
  <dcterms:created xsi:type="dcterms:W3CDTF">2017-09-27T10:44:01Z</dcterms:created>
  <dcterms:modified xsi:type="dcterms:W3CDTF">2018-03-01T14:10:03Z</dcterms:modified>
</cp:coreProperties>
</file>