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5"/>
  </p:notesMasterIdLst>
  <p:handoutMasterIdLst>
    <p:handoutMasterId r:id="rId16"/>
  </p:handoutMasterIdLst>
  <p:sldIdLst>
    <p:sldId id="256" r:id="rId2"/>
    <p:sldId id="279" r:id="rId3"/>
    <p:sldId id="272" r:id="rId4"/>
    <p:sldId id="273" r:id="rId5"/>
    <p:sldId id="274" r:id="rId6"/>
    <p:sldId id="281" r:id="rId7"/>
    <p:sldId id="282" r:id="rId8"/>
    <p:sldId id="275" r:id="rId9"/>
    <p:sldId id="280" r:id="rId10"/>
    <p:sldId id="276" r:id="rId11"/>
    <p:sldId id="277" r:id="rId12"/>
    <p:sldId id="278" r:id="rId13"/>
    <p:sldId id="269" r:id="rId1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6E8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7647" autoAdjust="0"/>
    <p:restoredTop sz="91119" autoAdjust="0"/>
  </p:normalViewPr>
  <p:slideViewPr>
    <p:cSldViewPr>
      <p:cViewPr>
        <p:scale>
          <a:sx n="66" d="100"/>
          <a:sy n="66" d="100"/>
        </p:scale>
        <p:origin x="-1272" y="-120"/>
      </p:cViewPr>
      <p:guideLst>
        <p:guide orient="horz" pos="2160"/>
        <p:guide pos="2880"/>
      </p:guideLst>
    </p:cSldViewPr>
  </p:slideViewPr>
  <p:outlineViewPr>
    <p:cViewPr>
      <p:scale>
        <a:sx n="33" d="100"/>
        <a:sy n="33" d="100"/>
      </p:scale>
      <p:origin x="0" y="323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5" d="100"/>
          <a:sy n="45" d="100"/>
        </p:scale>
        <p:origin x="-2040" y="-10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GB"/>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D985736E-22BD-46F9-B0D5-6896DE596449}" type="datetimeFigureOut">
              <a:rPr lang="en-US" smtClean="0"/>
              <a:pPr/>
              <a:t>2/28/2018</a:t>
            </a:fld>
            <a:endParaRPr lang="en-GB"/>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GB"/>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1E7249F4-05A8-4780-8E62-CF15683B1A22}" type="slidenum">
              <a:rPr lang="en-GB" smtClean="0"/>
              <a:pPr/>
              <a:t>‹#›</a:t>
            </a:fld>
            <a:endParaRPr lang="en-GB"/>
          </a:p>
        </p:txBody>
      </p:sp>
    </p:spTree>
    <p:extLst>
      <p:ext uri="{BB962C8B-B14F-4D97-AF65-F5344CB8AC3E}">
        <p14:creationId xmlns:p14="http://schemas.microsoft.com/office/powerpoint/2010/main" val="258247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6C25E7A5-533F-4BAE-B68B-2DDE30F96192}" type="datetimeFigureOut">
              <a:rPr lang="en-US" smtClean="0"/>
              <a:pPr/>
              <a:t>2/28/2018</a:t>
            </a:fld>
            <a:endParaRPr lang="en-GB"/>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5C32985D-F8C8-40BE-9ABD-4C5F26175BFD}" type="slidenum">
              <a:rPr lang="en-GB" smtClean="0"/>
              <a:pPr/>
              <a:t>‹#›</a:t>
            </a:fld>
            <a:endParaRPr lang="en-GB"/>
          </a:p>
        </p:txBody>
      </p:sp>
    </p:spTree>
    <p:extLst>
      <p:ext uri="{BB962C8B-B14F-4D97-AF65-F5344CB8AC3E}">
        <p14:creationId xmlns:p14="http://schemas.microsoft.com/office/powerpoint/2010/main" val="230365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baseline="0">
                <a:solidFill>
                  <a:schemeClr val="tx1"/>
                </a:solidFill>
                <a:effectLst>
                  <a:outerShdw blurRad="31750" dist="25400" dir="5400000" algn="tl" rotWithShape="0">
                    <a:srgbClr val="000000">
                      <a:alpha val="25000"/>
                    </a:srgbClr>
                  </a:outerShdw>
                </a:effectLst>
              </a:defRPr>
            </a:lvl1pPr>
            <a:extLst/>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chemeClr val="accent2">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6A0B9F2-18CF-47C2-BCB3-BBD07A6858A1}" type="datetime1">
              <a:rPr lang="en-US" smtClean="0"/>
              <a:pPr/>
              <a:t>2/28/2018</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GB" dirty="0" smtClean="0"/>
              <a:t>Ewan Sutherland, September 2011, Budapest, ITS Europe.</a:t>
            </a:r>
            <a:endParaRPr lang="en-GB"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8DCBC1F-FAB0-490F-AB84-3E6D5BC0F288}"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D9A5B4-F76A-4E21-8AD8-BF0754E94AC9}" type="datetime1">
              <a:rPr lang="en-US" smtClean="0"/>
              <a:pPr/>
              <a:t>2/28/2018</a:t>
            </a:fld>
            <a:endParaRPr lang="en-GB"/>
          </a:p>
        </p:txBody>
      </p:sp>
      <p:sp>
        <p:nvSpPr>
          <p:cNvPr id="5" name="Footer Placeholder 4"/>
          <p:cNvSpPr>
            <a:spLocks noGrp="1"/>
          </p:cNvSpPr>
          <p:nvPr>
            <p:ph type="ftr" sz="quarter" idx="11"/>
          </p:nvPr>
        </p:nvSpPr>
        <p:spPr/>
        <p:txBody>
          <a:bodyPr/>
          <a:lstStyle>
            <a:extLst/>
          </a:lstStyle>
          <a:p>
            <a:r>
              <a:rPr lang="en-GB" smtClean="0"/>
              <a:t>Ewan Sutherland, 22 March 2010, Victoria Falls, CRASA.</a:t>
            </a:r>
            <a:endParaRPr lang="en-GB"/>
          </a:p>
        </p:txBody>
      </p:sp>
      <p:sp>
        <p:nvSpPr>
          <p:cNvPr id="6" name="Slide Number Placeholder 5"/>
          <p:cNvSpPr>
            <a:spLocks noGrp="1"/>
          </p:cNvSpPr>
          <p:nvPr>
            <p:ph type="sldNum" sz="quarter" idx="12"/>
          </p:nvPr>
        </p:nvSpPr>
        <p:spPr/>
        <p:txBody>
          <a:bodyPr/>
          <a:lstStyle>
            <a:extLst/>
          </a:lstStyle>
          <a:p>
            <a:fld id="{B8DCBC1F-FAB0-490F-AB84-3E6D5BC0F28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678A8AB-F933-45E4-BF38-26A8F83F5935}" type="datetime1">
              <a:rPr lang="en-US" smtClean="0"/>
              <a:pPr/>
              <a:t>2/28/2018</a:t>
            </a:fld>
            <a:endParaRPr lang="en-GB"/>
          </a:p>
        </p:txBody>
      </p:sp>
      <p:sp>
        <p:nvSpPr>
          <p:cNvPr id="5" name="Footer Placeholder 4"/>
          <p:cNvSpPr>
            <a:spLocks noGrp="1"/>
          </p:cNvSpPr>
          <p:nvPr>
            <p:ph type="ftr" sz="quarter" idx="11"/>
          </p:nvPr>
        </p:nvSpPr>
        <p:spPr/>
        <p:txBody>
          <a:bodyPr/>
          <a:lstStyle>
            <a:extLst/>
          </a:lstStyle>
          <a:p>
            <a:r>
              <a:rPr lang="en-GB" smtClean="0"/>
              <a:t>Ewan Sutherland, 22 March 2010, Victoria Falls, CRASA.</a:t>
            </a:r>
            <a:endParaRPr lang="en-GB"/>
          </a:p>
        </p:txBody>
      </p:sp>
      <p:sp>
        <p:nvSpPr>
          <p:cNvPr id="6" name="Slide Number Placeholder 5"/>
          <p:cNvSpPr>
            <a:spLocks noGrp="1"/>
          </p:cNvSpPr>
          <p:nvPr>
            <p:ph type="sldNum" sz="quarter" idx="12"/>
          </p:nvPr>
        </p:nvSpPr>
        <p:spPr/>
        <p:txBody>
          <a:bodyPr/>
          <a:lstStyle>
            <a:extLst/>
          </a:lstStyle>
          <a:p>
            <a:fld id="{B8DCBC1F-FAB0-490F-AB84-3E6D5BC0F288}"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Footer Placeholder 4"/>
          <p:cNvSpPr>
            <a:spLocks noGrp="1"/>
          </p:cNvSpPr>
          <p:nvPr>
            <p:ph type="ftr" sz="quarter" idx="11"/>
          </p:nvPr>
        </p:nvSpPr>
        <p:spPr>
          <a:xfrm>
            <a:off x="4380072" y="6407944"/>
            <a:ext cx="3978142" cy="450056"/>
          </a:xfrm>
        </p:spPr>
        <p:txBody>
          <a:bodyPr/>
          <a:lstStyle>
            <a:extLst/>
          </a:lstStyle>
          <a:p>
            <a:r>
              <a:rPr lang="en-GB" dirty="0" smtClean="0"/>
              <a:t>Ewan Sutherland, March 2018, SISCA Dundee</a:t>
            </a:r>
            <a:endParaRPr lang="en-GB" dirty="0"/>
          </a:p>
        </p:txBody>
      </p:sp>
      <p:sp>
        <p:nvSpPr>
          <p:cNvPr id="6" name="Slide Number Placeholder 5"/>
          <p:cNvSpPr>
            <a:spLocks noGrp="1"/>
          </p:cNvSpPr>
          <p:nvPr>
            <p:ph type="sldNum" sz="quarter" idx="12"/>
          </p:nvPr>
        </p:nvSpPr>
        <p:spPr/>
        <p:txBody>
          <a:bodyPr/>
          <a:lstStyle>
            <a:extLst/>
          </a:lstStyle>
          <a:p>
            <a:fld id="{B8DCBC1F-FAB0-490F-AB84-3E6D5BC0F288}" type="slidenum">
              <a:rPr lang="en-GB" smtClean="0"/>
              <a:pPr/>
              <a:t>‹#›</a:t>
            </a:fld>
            <a:endParaRPr lang="en-GB" dirty="0"/>
          </a:p>
        </p:txBody>
      </p:sp>
      <p:sp>
        <p:nvSpPr>
          <p:cNvPr id="7" name="Title 6"/>
          <p:cNvSpPr>
            <a:spLocks noGrp="1"/>
          </p:cNvSpPr>
          <p:nvPr>
            <p:ph type="title"/>
          </p:nvPr>
        </p:nvSpPr>
        <p:spPr/>
        <p:txBody>
          <a:bodyPr rtlCol="0"/>
          <a:lstStyle>
            <a:lvl1pPr>
              <a:defRPr baseline="0">
                <a:solidFill>
                  <a:schemeClr val="tx1"/>
                </a:solidFill>
              </a:defRPr>
            </a:lvl1pPr>
            <a:extLst/>
          </a:lstStyle>
          <a:p>
            <a:r>
              <a:rPr kumimoji="0" lang="en-US" dirty="0" smtClean="0"/>
              <a:t>Click to edit Master title style</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6907D00-2E6A-48F0-BB07-A6959088A222}" type="datetime1">
              <a:rPr lang="en-US" smtClean="0"/>
              <a:pPr/>
              <a:t>2/28/2018</a:t>
            </a:fld>
            <a:endParaRPr lang="en-GB"/>
          </a:p>
        </p:txBody>
      </p:sp>
      <p:sp>
        <p:nvSpPr>
          <p:cNvPr id="5" name="Footer Placeholder 4"/>
          <p:cNvSpPr>
            <a:spLocks noGrp="1"/>
          </p:cNvSpPr>
          <p:nvPr>
            <p:ph type="ftr" sz="quarter" idx="11"/>
          </p:nvPr>
        </p:nvSpPr>
        <p:spPr/>
        <p:txBody>
          <a:bodyPr/>
          <a:lstStyle>
            <a:extLst/>
          </a:lstStyle>
          <a:p>
            <a:r>
              <a:rPr lang="en-GB" smtClean="0"/>
              <a:t>Ewan Sutherland, 22 March 2010, Victoria Falls, CRASA.</a:t>
            </a:r>
            <a:endParaRPr lang="en-GB"/>
          </a:p>
        </p:txBody>
      </p:sp>
      <p:sp>
        <p:nvSpPr>
          <p:cNvPr id="6" name="Slide Number Placeholder 5"/>
          <p:cNvSpPr>
            <a:spLocks noGrp="1"/>
          </p:cNvSpPr>
          <p:nvPr>
            <p:ph type="sldNum" sz="quarter" idx="12"/>
          </p:nvPr>
        </p:nvSpPr>
        <p:spPr/>
        <p:txBody>
          <a:bodyPr/>
          <a:lstStyle>
            <a:extLst/>
          </a:lstStyle>
          <a:p>
            <a:fld id="{B8DCBC1F-FAB0-490F-AB84-3E6D5BC0F288}"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652FEFE-B26D-4B6F-A5E1-C68D1093D2D4}" type="datetime1">
              <a:rPr lang="en-US" smtClean="0"/>
              <a:pPr/>
              <a:t>2/28/2018</a:t>
            </a:fld>
            <a:endParaRPr lang="en-GB"/>
          </a:p>
        </p:txBody>
      </p:sp>
      <p:sp>
        <p:nvSpPr>
          <p:cNvPr id="6" name="Footer Placeholder 5"/>
          <p:cNvSpPr>
            <a:spLocks noGrp="1"/>
          </p:cNvSpPr>
          <p:nvPr>
            <p:ph type="ftr" sz="quarter" idx="11"/>
          </p:nvPr>
        </p:nvSpPr>
        <p:spPr/>
        <p:txBody>
          <a:bodyPr/>
          <a:lstStyle>
            <a:extLst/>
          </a:lstStyle>
          <a:p>
            <a:r>
              <a:rPr lang="en-GB" smtClean="0"/>
              <a:t>Ewan Sutherland, 22 March 2010, Victoria Falls, CRASA.</a:t>
            </a:r>
            <a:endParaRPr lang="en-GB"/>
          </a:p>
        </p:txBody>
      </p:sp>
      <p:sp>
        <p:nvSpPr>
          <p:cNvPr id="7" name="Slide Number Placeholder 6"/>
          <p:cNvSpPr>
            <a:spLocks noGrp="1"/>
          </p:cNvSpPr>
          <p:nvPr>
            <p:ph type="sldNum" sz="quarter" idx="12"/>
          </p:nvPr>
        </p:nvSpPr>
        <p:spPr/>
        <p:txBody>
          <a:bodyPr/>
          <a:lstStyle>
            <a:extLst/>
          </a:lstStyle>
          <a:p>
            <a:fld id="{B8DCBC1F-FAB0-490F-AB84-3E6D5BC0F288}" type="slidenum">
              <a:rPr lang="en-GB" smtClean="0"/>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D962572-B402-4736-9D73-4331D27AEF32}" type="datetime1">
              <a:rPr lang="en-US" smtClean="0"/>
              <a:pPr/>
              <a:t>2/28/2018</a:t>
            </a:fld>
            <a:endParaRPr lang="en-GB"/>
          </a:p>
        </p:txBody>
      </p:sp>
      <p:sp>
        <p:nvSpPr>
          <p:cNvPr id="8" name="Footer Placeholder 7"/>
          <p:cNvSpPr>
            <a:spLocks noGrp="1"/>
          </p:cNvSpPr>
          <p:nvPr>
            <p:ph type="ftr" sz="quarter" idx="11"/>
          </p:nvPr>
        </p:nvSpPr>
        <p:spPr/>
        <p:txBody>
          <a:bodyPr/>
          <a:lstStyle>
            <a:extLst/>
          </a:lstStyle>
          <a:p>
            <a:r>
              <a:rPr lang="en-GB" smtClean="0"/>
              <a:t>Ewan Sutherland, 22 March 2010, Victoria Falls, CRASA.</a:t>
            </a:r>
            <a:endParaRPr lang="en-GB"/>
          </a:p>
        </p:txBody>
      </p:sp>
      <p:sp>
        <p:nvSpPr>
          <p:cNvPr id="9" name="Slide Number Placeholder 8"/>
          <p:cNvSpPr>
            <a:spLocks noGrp="1"/>
          </p:cNvSpPr>
          <p:nvPr>
            <p:ph type="sldNum" sz="quarter" idx="12"/>
          </p:nvPr>
        </p:nvSpPr>
        <p:spPr/>
        <p:txBody>
          <a:bodyPr/>
          <a:lstStyle>
            <a:extLst/>
          </a:lstStyle>
          <a:p>
            <a:fld id="{B8DCBC1F-FAB0-490F-AB84-3E6D5BC0F288}"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500429D-DD16-49BA-89F9-84BBD8389EB6}" type="datetime1">
              <a:rPr lang="en-US" smtClean="0"/>
              <a:pPr/>
              <a:t>2/28/2018</a:t>
            </a:fld>
            <a:endParaRPr lang="en-GB"/>
          </a:p>
        </p:txBody>
      </p:sp>
      <p:sp>
        <p:nvSpPr>
          <p:cNvPr id="4" name="Footer Placeholder 3"/>
          <p:cNvSpPr>
            <a:spLocks noGrp="1"/>
          </p:cNvSpPr>
          <p:nvPr>
            <p:ph type="ftr" sz="quarter" idx="11"/>
          </p:nvPr>
        </p:nvSpPr>
        <p:spPr/>
        <p:txBody>
          <a:bodyPr/>
          <a:lstStyle>
            <a:extLst/>
          </a:lstStyle>
          <a:p>
            <a:r>
              <a:rPr lang="en-GB" smtClean="0"/>
              <a:t>Ewan Sutherland, 22 March 2010, Victoria Falls, CRASA.</a:t>
            </a:r>
            <a:endParaRPr lang="en-GB"/>
          </a:p>
        </p:txBody>
      </p:sp>
      <p:sp>
        <p:nvSpPr>
          <p:cNvPr id="5" name="Slide Number Placeholder 4"/>
          <p:cNvSpPr>
            <a:spLocks noGrp="1"/>
          </p:cNvSpPr>
          <p:nvPr>
            <p:ph type="sldNum" sz="quarter" idx="12"/>
          </p:nvPr>
        </p:nvSpPr>
        <p:spPr/>
        <p:txBody>
          <a:bodyPr/>
          <a:lstStyle>
            <a:extLst/>
          </a:lstStyle>
          <a:p>
            <a:fld id="{B8DCBC1F-FAB0-490F-AB84-3E6D5BC0F288}" type="slidenum">
              <a:rPr lang="en-GB" smtClean="0"/>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5F3393E-3AB3-4F09-9D34-C35FA4DD875D}" type="datetime1">
              <a:rPr lang="en-US" smtClean="0"/>
              <a:pPr/>
              <a:t>2/28/2018</a:t>
            </a:fld>
            <a:endParaRPr lang="en-GB"/>
          </a:p>
        </p:txBody>
      </p:sp>
      <p:sp>
        <p:nvSpPr>
          <p:cNvPr id="3" name="Footer Placeholder 2"/>
          <p:cNvSpPr>
            <a:spLocks noGrp="1"/>
          </p:cNvSpPr>
          <p:nvPr>
            <p:ph type="ftr" sz="quarter" idx="11"/>
          </p:nvPr>
        </p:nvSpPr>
        <p:spPr/>
        <p:txBody>
          <a:bodyPr/>
          <a:lstStyle>
            <a:extLst/>
          </a:lstStyle>
          <a:p>
            <a:r>
              <a:rPr lang="en-GB" smtClean="0"/>
              <a:t>Ewan Sutherland, 22 March 2010, Victoria Falls, CRASA.</a:t>
            </a:r>
            <a:endParaRPr lang="en-GB"/>
          </a:p>
        </p:txBody>
      </p:sp>
      <p:sp>
        <p:nvSpPr>
          <p:cNvPr id="4" name="Slide Number Placeholder 3"/>
          <p:cNvSpPr>
            <a:spLocks noGrp="1"/>
          </p:cNvSpPr>
          <p:nvPr>
            <p:ph type="sldNum" sz="quarter" idx="12"/>
          </p:nvPr>
        </p:nvSpPr>
        <p:spPr/>
        <p:txBody>
          <a:bodyPr/>
          <a:lstStyle>
            <a:extLst/>
          </a:lstStyle>
          <a:p>
            <a:fld id="{B8DCBC1F-FAB0-490F-AB84-3E6D5BC0F28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035A664-4659-4B68-963A-37107E219560}" type="datetime1">
              <a:rPr lang="en-US" smtClean="0"/>
              <a:pPr/>
              <a:t>2/28/2018</a:t>
            </a:fld>
            <a:endParaRPr lang="en-GB"/>
          </a:p>
        </p:txBody>
      </p:sp>
      <p:sp>
        <p:nvSpPr>
          <p:cNvPr id="6" name="Footer Placeholder 5"/>
          <p:cNvSpPr>
            <a:spLocks noGrp="1"/>
          </p:cNvSpPr>
          <p:nvPr>
            <p:ph type="ftr" sz="quarter" idx="11"/>
          </p:nvPr>
        </p:nvSpPr>
        <p:spPr/>
        <p:txBody>
          <a:bodyPr/>
          <a:lstStyle>
            <a:extLst/>
          </a:lstStyle>
          <a:p>
            <a:r>
              <a:rPr lang="en-GB" smtClean="0"/>
              <a:t>Ewan Sutherland, 22 March 2010, Victoria Falls, CRASA.</a:t>
            </a:r>
            <a:endParaRPr lang="en-GB"/>
          </a:p>
        </p:txBody>
      </p:sp>
      <p:sp>
        <p:nvSpPr>
          <p:cNvPr id="7" name="Slide Number Placeholder 6"/>
          <p:cNvSpPr>
            <a:spLocks noGrp="1"/>
          </p:cNvSpPr>
          <p:nvPr>
            <p:ph type="sldNum" sz="quarter" idx="12"/>
          </p:nvPr>
        </p:nvSpPr>
        <p:spPr/>
        <p:txBody>
          <a:bodyPr/>
          <a:lstStyle>
            <a:extLst/>
          </a:lstStyle>
          <a:p>
            <a:fld id="{B8DCBC1F-FAB0-490F-AB84-3E6D5BC0F288}"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59DFEBF-E112-4D54-BB32-BD860227DA71}" type="datetime1">
              <a:rPr lang="en-US" smtClean="0"/>
              <a:pPr/>
              <a:t>2/28/2018</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GB" smtClean="0"/>
              <a:t>Ewan Sutherland, 22 March 2010, Victoria Falls, CRASA.</a:t>
            </a:r>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8DCBC1F-FAB0-490F-AB84-3E6D5BC0F288}"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chemeClr val="accent2">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B39009E-0159-4513-B6C0-D07AD4D55A1B}" type="datetime1">
              <a:rPr lang="en-US" smtClean="0"/>
              <a:pPr/>
              <a:t>2/28/2018</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GB" dirty="0" smtClean="0"/>
              <a:t>Ewan Sutherland, September 2011, Budapest, ITS Europe.</a:t>
            </a:r>
            <a:endParaRPr lang="en-GB"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8DCBC1F-FAB0-490F-AB84-3E6D5BC0F288}"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securityconference.de/en/media-library/munich-security-conference-2018/video/statement-by-theresa-may/filter/video/"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713510"/>
            <a:ext cx="6480720" cy="2224084"/>
          </a:xfrm>
        </p:spPr>
        <p:txBody>
          <a:bodyPr>
            <a:noAutofit/>
          </a:bodyPr>
          <a:lstStyle/>
          <a:p>
            <a:pPr algn="l"/>
            <a:r>
              <a:rPr lang="en-US" sz="3600" dirty="0">
                <a:effectLst/>
              </a:rPr>
              <a:t>Internet of Things: </a:t>
            </a:r>
            <a:br>
              <a:rPr lang="en-US" sz="3600" dirty="0">
                <a:effectLst/>
              </a:rPr>
            </a:br>
            <a:r>
              <a:rPr lang="en-US" sz="3600" dirty="0">
                <a:effectLst/>
              </a:rPr>
              <a:t>governance and </a:t>
            </a:r>
            <a:r>
              <a:rPr lang="en-US" sz="3600" dirty="0" err="1">
                <a:effectLst/>
              </a:rPr>
              <a:t>metagovernance</a:t>
            </a:r>
            <a:r>
              <a:rPr lang="en-US" sz="3600" dirty="0">
                <a:effectLst/>
              </a:rPr>
              <a:t> of networking everything</a:t>
            </a:r>
            <a:endParaRPr lang="en-GB" sz="3600" b="1" dirty="0"/>
          </a:p>
        </p:txBody>
      </p:sp>
      <p:sp>
        <p:nvSpPr>
          <p:cNvPr id="3" name="Subtitle 2"/>
          <p:cNvSpPr>
            <a:spLocks noGrp="1"/>
          </p:cNvSpPr>
          <p:nvPr>
            <p:ph type="subTitle" idx="1"/>
          </p:nvPr>
        </p:nvSpPr>
        <p:spPr>
          <a:xfrm>
            <a:off x="1063622" y="4077072"/>
            <a:ext cx="8062912" cy="1296144"/>
          </a:xfrm>
        </p:spPr>
        <p:txBody>
          <a:bodyPr>
            <a:normAutofit/>
          </a:bodyPr>
          <a:lstStyle/>
          <a:p>
            <a:r>
              <a:rPr lang="en-GB" sz="4400" b="1" dirty="0" smtClean="0"/>
              <a:t>Ewan Sutherland</a:t>
            </a:r>
          </a:p>
          <a:p>
            <a:r>
              <a:rPr lang="en-GB" sz="2600" dirty="0" smtClean="0"/>
              <a:t>LINK Centre, Wits </a:t>
            </a:r>
            <a:r>
              <a:rPr lang="en-GB" sz="2600" dirty="0" smtClean="0"/>
              <a:t>University</a:t>
            </a:r>
            <a:endParaRPr lang="en-GB" sz="2600" dirty="0" smtClean="0"/>
          </a:p>
        </p:txBody>
      </p:sp>
      <p:pic>
        <p:nvPicPr>
          <p:cNvPr id="4" name="Picture 3" descr="QR code for SSRN.png"/>
          <p:cNvPicPr>
            <a:picLocks noChangeAspect="1"/>
          </p:cNvPicPr>
          <p:nvPr/>
        </p:nvPicPr>
        <p:blipFill>
          <a:blip r:embed="rId2" cstate="print"/>
          <a:stretch>
            <a:fillRect/>
          </a:stretch>
        </p:blipFill>
        <p:spPr>
          <a:xfrm>
            <a:off x="6300192" y="-243408"/>
            <a:ext cx="3068960" cy="306896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72008"/>
          </a:xfrm>
        </p:spPr>
        <p:txBody>
          <a:bodyPr>
            <a:normAutofit fontScale="92500" lnSpcReduction="10000"/>
          </a:bodyPr>
          <a:lstStyle/>
          <a:p>
            <a:r>
              <a:rPr lang="en-GB" dirty="0" smtClean="0"/>
              <a:t>Historic legal power to intercept mails</a:t>
            </a:r>
          </a:p>
          <a:p>
            <a:r>
              <a:rPr lang="en-GB" dirty="0" smtClean="0"/>
              <a:t>Extended to telegrams, telephones and Internet</a:t>
            </a:r>
          </a:p>
          <a:p>
            <a:r>
              <a:rPr lang="en-GB" dirty="0" smtClean="0"/>
              <a:t>Now to the Internet of Things:</a:t>
            </a:r>
          </a:p>
          <a:p>
            <a:pPr lvl="1"/>
            <a:r>
              <a:rPr lang="en-GB" dirty="0" smtClean="0"/>
              <a:t>Fitness bands</a:t>
            </a:r>
          </a:p>
          <a:p>
            <a:pPr lvl="1"/>
            <a:r>
              <a:rPr lang="en-GB" dirty="0" smtClean="0"/>
              <a:t>Toasters</a:t>
            </a:r>
          </a:p>
          <a:p>
            <a:r>
              <a:rPr lang="en-GB" dirty="0" smtClean="0"/>
              <a:t>Sequence of legislation leading to:</a:t>
            </a:r>
          </a:p>
          <a:p>
            <a:pPr lvl="1"/>
            <a:r>
              <a:rPr lang="en-GB" dirty="0" smtClean="0"/>
              <a:t>Investigatory Powers Act 2016</a:t>
            </a:r>
          </a:p>
          <a:p>
            <a:pPr lvl="1"/>
            <a:r>
              <a:rPr lang="en-GB" dirty="0" smtClean="0"/>
              <a:t>Requires providers to retain metadata </a:t>
            </a:r>
          </a:p>
          <a:p>
            <a:pPr lvl="1"/>
            <a:r>
              <a:rPr lang="en-GB" dirty="0" smtClean="0"/>
              <a:t>Complex interactions with ECHR and EU Treaties</a:t>
            </a:r>
          </a:p>
          <a:p>
            <a:pPr lvl="1"/>
            <a:r>
              <a:rPr lang="en-GB" dirty="0" smtClean="0"/>
              <a:t>Section 1 held not to comply with EU treaties:</a:t>
            </a:r>
          </a:p>
          <a:p>
            <a:pPr lvl="2"/>
            <a:r>
              <a:rPr lang="en-GB" sz="1600" dirty="0" smtClean="0"/>
              <a:t>Home Secretary v </a:t>
            </a:r>
            <a:r>
              <a:rPr lang="en-GB" sz="1600" dirty="0"/>
              <a:t>Watson MP &amp; </a:t>
            </a:r>
            <a:r>
              <a:rPr lang="en-GB" sz="1600" dirty="0" err="1"/>
              <a:t>Ors</a:t>
            </a:r>
            <a:r>
              <a:rPr lang="en-GB" sz="1600" dirty="0"/>
              <a:t> [2018] EWCA </a:t>
            </a:r>
            <a:r>
              <a:rPr lang="en-GB" sz="1600" dirty="0" err="1"/>
              <a:t>Civ</a:t>
            </a:r>
            <a:r>
              <a:rPr lang="en-GB" sz="1600" dirty="0"/>
              <a:t> 70 (30 </a:t>
            </a:r>
            <a:r>
              <a:rPr lang="en-GB" sz="1600" dirty="0" smtClean="0"/>
              <a:t>Jan. </a:t>
            </a:r>
            <a:r>
              <a:rPr lang="en-GB" sz="1600" dirty="0"/>
              <a:t>2018</a:t>
            </a:r>
            <a:r>
              <a:rPr lang="en-GB" sz="1600" dirty="0" smtClean="0"/>
              <a:t>)</a:t>
            </a:r>
          </a:p>
          <a:p>
            <a:r>
              <a:rPr lang="en-GB" sz="2200" dirty="0" smtClean="0"/>
              <a:t>Mutual legal assistance (MLA) with other countries:</a:t>
            </a:r>
          </a:p>
          <a:p>
            <a:pPr lvl="1"/>
            <a:r>
              <a:rPr lang="en-GB" sz="1800" dirty="0" smtClean="0"/>
              <a:t>Budapest Convention</a:t>
            </a:r>
          </a:p>
          <a:p>
            <a:pPr lvl="1"/>
            <a:r>
              <a:rPr lang="en-GB" sz="1800" dirty="0" smtClean="0"/>
              <a:t>MLA treaties</a:t>
            </a:r>
          </a:p>
        </p:txBody>
      </p:sp>
      <p:sp>
        <p:nvSpPr>
          <p:cNvPr id="3" name="Footer Placeholder 2"/>
          <p:cNvSpPr>
            <a:spLocks noGrp="1"/>
          </p:cNvSpPr>
          <p:nvPr>
            <p:ph type="ftr" sz="quarter" idx="11"/>
          </p:nvPr>
        </p:nvSpPr>
        <p:spPr/>
        <p:txBody>
          <a:bodyPr/>
          <a:lstStyle/>
          <a:p>
            <a:r>
              <a:rPr lang="en-GB" smtClean="0"/>
              <a:t>Ewan Sutherland, March 2018, SISCA Dundee</a:t>
            </a:r>
            <a:endParaRPr lang="en-GB" dirty="0"/>
          </a:p>
        </p:txBody>
      </p:sp>
      <p:sp>
        <p:nvSpPr>
          <p:cNvPr id="4" name="Slide Number Placeholder 3"/>
          <p:cNvSpPr>
            <a:spLocks noGrp="1"/>
          </p:cNvSpPr>
          <p:nvPr>
            <p:ph type="sldNum" sz="quarter" idx="12"/>
          </p:nvPr>
        </p:nvSpPr>
        <p:spPr/>
        <p:txBody>
          <a:bodyPr/>
          <a:lstStyle/>
          <a:p>
            <a:fld id="{B8DCBC1F-FAB0-490F-AB84-3E6D5BC0F288}" type="slidenum">
              <a:rPr lang="en-GB" smtClean="0"/>
              <a:pPr/>
              <a:t>10</a:t>
            </a:fld>
            <a:endParaRPr lang="en-GB" dirty="0"/>
          </a:p>
        </p:txBody>
      </p:sp>
      <p:sp>
        <p:nvSpPr>
          <p:cNvPr id="5" name="Title 4"/>
          <p:cNvSpPr>
            <a:spLocks noGrp="1"/>
          </p:cNvSpPr>
          <p:nvPr>
            <p:ph type="title"/>
          </p:nvPr>
        </p:nvSpPr>
        <p:spPr/>
        <p:txBody>
          <a:bodyPr/>
          <a:lstStyle/>
          <a:p>
            <a:r>
              <a:rPr lang="en-GB" dirty="0" smtClean="0"/>
              <a:t>Surveillance</a:t>
            </a:r>
            <a:endParaRPr lang="en-GB" dirty="0"/>
          </a:p>
        </p:txBody>
      </p:sp>
    </p:spTree>
    <p:extLst>
      <p:ext uri="{BB962C8B-B14F-4D97-AF65-F5344CB8AC3E}">
        <p14:creationId xmlns:p14="http://schemas.microsoft.com/office/powerpoint/2010/main" val="14227070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Attempts to shape the market to increase profits</a:t>
            </a:r>
          </a:p>
          <a:p>
            <a:r>
              <a:rPr lang="en-GB" dirty="0" smtClean="0"/>
              <a:t>Avoidance of regulation</a:t>
            </a:r>
          </a:p>
          <a:p>
            <a:pPr lvl="1"/>
            <a:r>
              <a:rPr lang="en-GB" dirty="0" smtClean="0"/>
              <a:t>Pendulum has swung against technology firms and in favour of regulation</a:t>
            </a:r>
          </a:p>
          <a:p>
            <a:r>
              <a:rPr lang="en-GB" dirty="0" smtClean="0"/>
              <a:t>Some firms try to avoid regulation:</a:t>
            </a:r>
          </a:p>
          <a:p>
            <a:pPr lvl="1"/>
            <a:r>
              <a:rPr lang="en-GB" dirty="0" smtClean="0"/>
              <a:t>Regulatory arbitrage (e.g. Uber)</a:t>
            </a:r>
          </a:p>
          <a:p>
            <a:r>
              <a:rPr lang="en-GB" dirty="0" smtClean="0"/>
              <a:t>Some firms try to get US government to stop other governments from requiring ‘data localisation’</a:t>
            </a:r>
            <a:endParaRPr lang="en-GB" dirty="0"/>
          </a:p>
        </p:txBody>
      </p:sp>
      <p:sp>
        <p:nvSpPr>
          <p:cNvPr id="3" name="Footer Placeholder 2"/>
          <p:cNvSpPr>
            <a:spLocks noGrp="1"/>
          </p:cNvSpPr>
          <p:nvPr>
            <p:ph type="ftr" sz="quarter" idx="11"/>
          </p:nvPr>
        </p:nvSpPr>
        <p:spPr/>
        <p:txBody>
          <a:bodyPr/>
          <a:lstStyle/>
          <a:p>
            <a:r>
              <a:rPr lang="en-GB" smtClean="0"/>
              <a:t>Ewan Sutherland, March 2018, SISCA Dundee</a:t>
            </a:r>
            <a:endParaRPr lang="en-GB" dirty="0"/>
          </a:p>
        </p:txBody>
      </p:sp>
      <p:sp>
        <p:nvSpPr>
          <p:cNvPr id="4" name="Slide Number Placeholder 3"/>
          <p:cNvSpPr>
            <a:spLocks noGrp="1"/>
          </p:cNvSpPr>
          <p:nvPr>
            <p:ph type="sldNum" sz="quarter" idx="12"/>
          </p:nvPr>
        </p:nvSpPr>
        <p:spPr/>
        <p:txBody>
          <a:bodyPr/>
          <a:lstStyle/>
          <a:p>
            <a:fld id="{B8DCBC1F-FAB0-490F-AB84-3E6D5BC0F288}" type="slidenum">
              <a:rPr lang="en-GB" smtClean="0"/>
              <a:pPr/>
              <a:t>11</a:t>
            </a:fld>
            <a:endParaRPr lang="en-GB" dirty="0"/>
          </a:p>
        </p:txBody>
      </p:sp>
      <p:sp>
        <p:nvSpPr>
          <p:cNvPr id="5" name="Title 4"/>
          <p:cNvSpPr>
            <a:spLocks noGrp="1"/>
          </p:cNvSpPr>
          <p:nvPr>
            <p:ph type="title"/>
          </p:nvPr>
        </p:nvSpPr>
        <p:spPr/>
        <p:txBody>
          <a:bodyPr/>
          <a:lstStyle/>
          <a:p>
            <a:r>
              <a:rPr lang="en-GB" dirty="0" smtClean="0"/>
              <a:t>Lobbying</a:t>
            </a:r>
            <a:endParaRPr lang="en-GB" dirty="0"/>
          </a:p>
        </p:txBody>
      </p:sp>
    </p:spTree>
    <p:extLst>
      <p:ext uri="{BB962C8B-B14F-4D97-AF65-F5344CB8AC3E}">
        <p14:creationId xmlns:p14="http://schemas.microsoft.com/office/powerpoint/2010/main" val="22745540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83976"/>
          </a:xfrm>
        </p:spPr>
        <p:txBody>
          <a:bodyPr>
            <a:normAutofit fontScale="77500" lnSpcReduction="20000"/>
          </a:bodyPr>
          <a:lstStyle/>
          <a:p>
            <a:r>
              <a:rPr lang="en-GB" dirty="0" smtClean="0"/>
              <a:t>Outside </a:t>
            </a:r>
            <a:r>
              <a:rPr lang="en-GB" dirty="0"/>
              <a:t>Europe </a:t>
            </a:r>
            <a:r>
              <a:rPr lang="en-GB" dirty="0" smtClean="0"/>
              <a:t>many countries have grossly inadequate governance, lacking:</a:t>
            </a:r>
          </a:p>
          <a:p>
            <a:pPr lvl="1"/>
            <a:r>
              <a:rPr lang="en-GB" dirty="0"/>
              <a:t>D</a:t>
            </a:r>
            <a:r>
              <a:rPr lang="en-GB" dirty="0" smtClean="0"/>
              <a:t>ata protection laws and authorities</a:t>
            </a:r>
          </a:p>
          <a:p>
            <a:pPr lvl="1"/>
            <a:r>
              <a:rPr lang="en-GB" dirty="0" smtClean="0"/>
              <a:t>Parliamentary oversight</a:t>
            </a:r>
          </a:p>
          <a:p>
            <a:pPr lvl="1"/>
            <a:r>
              <a:rPr lang="en-GB" dirty="0" smtClean="0"/>
              <a:t>Judicial review </a:t>
            </a:r>
          </a:p>
          <a:p>
            <a:pPr lvl="1"/>
            <a:r>
              <a:rPr lang="en-GB" dirty="0" smtClean="0"/>
              <a:t>Class actions</a:t>
            </a:r>
          </a:p>
          <a:p>
            <a:pPr lvl="1"/>
            <a:r>
              <a:rPr lang="en-GB" dirty="0" smtClean="0"/>
              <a:t>Network of national data protection authorities</a:t>
            </a:r>
          </a:p>
          <a:p>
            <a:r>
              <a:rPr lang="en-GB" dirty="0" smtClean="0"/>
              <a:t>Failure by firms to adopt basic principles:</a:t>
            </a:r>
          </a:p>
          <a:p>
            <a:pPr lvl="1"/>
            <a:r>
              <a:rPr lang="en-GB" dirty="0" smtClean="0"/>
              <a:t>Privacy by default</a:t>
            </a:r>
          </a:p>
          <a:p>
            <a:pPr lvl="1"/>
            <a:r>
              <a:rPr lang="en-GB" dirty="0" smtClean="0"/>
              <a:t>Security by design</a:t>
            </a:r>
          </a:p>
          <a:p>
            <a:r>
              <a:rPr lang="en-GB" dirty="0" smtClean="0"/>
              <a:t>Unclear that collecting every bit of data is commercially valuable or well understood</a:t>
            </a:r>
          </a:p>
          <a:p>
            <a:r>
              <a:rPr lang="en-GB" dirty="0" smtClean="0"/>
              <a:t>Firms face considerable risks from:</a:t>
            </a:r>
          </a:p>
          <a:p>
            <a:pPr lvl="1"/>
            <a:r>
              <a:rPr lang="en-GB" dirty="0" smtClean="0"/>
              <a:t>Regulators </a:t>
            </a:r>
          </a:p>
          <a:p>
            <a:pPr lvl="1"/>
            <a:r>
              <a:rPr lang="en-GB" dirty="0" smtClean="0"/>
              <a:t>Courts</a:t>
            </a:r>
          </a:p>
          <a:p>
            <a:r>
              <a:rPr lang="en-GB" dirty="0" smtClean="0"/>
              <a:t>Privacy and security too often an afterthought </a:t>
            </a:r>
          </a:p>
          <a:p>
            <a:endParaRPr lang="en-GB" dirty="0"/>
          </a:p>
        </p:txBody>
      </p:sp>
      <p:sp>
        <p:nvSpPr>
          <p:cNvPr id="3" name="Footer Placeholder 2"/>
          <p:cNvSpPr>
            <a:spLocks noGrp="1"/>
          </p:cNvSpPr>
          <p:nvPr>
            <p:ph type="ftr" sz="quarter" idx="11"/>
          </p:nvPr>
        </p:nvSpPr>
        <p:spPr/>
        <p:txBody>
          <a:bodyPr/>
          <a:lstStyle/>
          <a:p>
            <a:r>
              <a:rPr lang="en-GB" smtClean="0"/>
              <a:t>Ewan Sutherland, March 2018, SISCA Dundee</a:t>
            </a:r>
            <a:endParaRPr lang="en-GB" dirty="0"/>
          </a:p>
        </p:txBody>
      </p:sp>
      <p:sp>
        <p:nvSpPr>
          <p:cNvPr id="4" name="Slide Number Placeholder 3"/>
          <p:cNvSpPr>
            <a:spLocks noGrp="1"/>
          </p:cNvSpPr>
          <p:nvPr>
            <p:ph type="sldNum" sz="quarter" idx="12"/>
          </p:nvPr>
        </p:nvSpPr>
        <p:spPr/>
        <p:txBody>
          <a:bodyPr/>
          <a:lstStyle/>
          <a:p>
            <a:fld id="{B8DCBC1F-FAB0-490F-AB84-3E6D5BC0F288}" type="slidenum">
              <a:rPr lang="en-GB" smtClean="0"/>
              <a:pPr/>
              <a:t>12</a:t>
            </a:fld>
            <a:endParaRPr lang="en-GB" dirty="0"/>
          </a:p>
        </p:txBody>
      </p:sp>
      <p:sp>
        <p:nvSpPr>
          <p:cNvPr id="5" name="Title 4"/>
          <p:cNvSpPr>
            <a:spLocks noGrp="1"/>
          </p:cNvSpPr>
          <p:nvPr>
            <p:ph type="title"/>
          </p:nvPr>
        </p:nvSpPr>
        <p:spPr/>
        <p:txBody>
          <a:bodyPr/>
          <a:lstStyle/>
          <a:p>
            <a:r>
              <a:rPr lang="en-GB" dirty="0" smtClean="0"/>
              <a:t>Conclusions </a:t>
            </a:r>
            <a:endParaRPr lang="en-GB" dirty="0"/>
          </a:p>
        </p:txBody>
      </p:sp>
    </p:spTree>
    <p:extLst>
      <p:ext uri="{BB962C8B-B14F-4D97-AF65-F5344CB8AC3E}">
        <p14:creationId xmlns:p14="http://schemas.microsoft.com/office/powerpoint/2010/main" val="1223077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83976"/>
          </a:xfrm>
        </p:spPr>
        <p:txBody>
          <a:bodyPr>
            <a:normAutofit fontScale="92500" lnSpcReduction="10000"/>
          </a:bodyPr>
          <a:lstStyle/>
          <a:p>
            <a:pPr>
              <a:lnSpc>
                <a:spcPct val="90000"/>
              </a:lnSpc>
              <a:buNone/>
            </a:pPr>
            <a:endParaRPr lang="en-US" sz="2400" dirty="0" smtClean="0"/>
          </a:p>
          <a:p>
            <a:pPr>
              <a:lnSpc>
                <a:spcPct val="90000"/>
              </a:lnSpc>
              <a:buNone/>
            </a:pPr>
            <a:r>
              <a:rPr lang="en-US" sz="2400" dirty="0" smtClean="0"/>
              <a:t>Ewan </a:t>
            </a:r>
            <a:r>
              <a:rPr lang="en-US" sz="2400" dirty="0" smtClean="0"/>
              <a:t>Sutherland</a:t>
            </a:r>
          </a:p>
          <a:p>
            <a:pPr>
              <a:lnSpc>
                <a:spcPct val="90000"/>
              </a:lnSpc>
              <a:buNone/>
            </a:pPr>
            <a:endParaRPr lang="en-US" sz="2400" dirty="0" smtClean="0"/>
          </a:p>
          <a:p>
            <a:pPr>
              <a:lnSpc>
                <a:spcPct val="90000"/>
              </a:lnSpc>
              <a:buNone/>
            </a:pPr>
            <a:r>
              <a:rPr lang="en-US" sz="2400" dirty="0" err="1"/>
              <a:t>s</a:t>
            </a:r>
            <a:r>
              <a:rPr lang="en-US" sz="2400" dirty="0" err="1" smtClean="0"/>
              <a:t>utherla</a:t>
            </a:r>
            <a:r>
              <a:rPr lang="en-US" sz="2400" dirty="0" smtClean="0"/>
              <a:t> [@] gmail.com</a:t>
            </a:r>
          </a:p>
          <a:p>
            <a:pPr>
              <a:lnSpc>
                <a:spcPct val="90000"/>
              </a:lnSpc>
              <a:buNone/>
            </a:pPr>
            <a:endParaRPr lang="en-US" sz="2400" dirty="0" smtClean="0"/>
          </a:p>
          <a:p>
            <a:pPr>
              <a:lnSpc>
                <a:spcPct val="90000"/>
              </a:lnSpc>
              <a:spcBef>
                <a:spcPct val="0"/>
              </a:spcBef>
              <a:buNone/>
            </a:pPr>
            <a:r>
              <a:rPr lang="en-US" sz="2400" dirty="0" smtClean="0"/>
              <a:t>+44 141 </a:t>
            </a:r>
            <a:r>
              <a:rPr lang="en-US" sz="2400" dirty="0" smtClean="0"/>
              <a:t>649 4040</a:t>
            </a:r>
            <a:endParaRPr lang="en-US" sz="2400" dirty="0" smtClean="0"/>
          </a:p>
          <a:p>
            <a:pPr>
              <a:lnSpc>
                <a:spcPct val="90000"/>
              </a:lnSpc>
              <a:buNone/>
            </a:pPr>
            <a:endParaRPr lang="en-US" sz="2400" dirty="0" smtClean="0"/>
          </a:p>
          <a:p>
            <a:pPr>
              <a:lnSpc>
                <a:spcPct val="90000"/>
              </a:lnSpc>
              <a:buNone/>
            </a:pPr>
            <a:r>
              <a:rPr lang="en-US" sz="2400" dirty="0" smtClean="0"/>
              <a:t>skype://</a:t>
            </a:r>
            <a:r>
              <a:rPr lang="en-US" sz="2400" dirty="0" smtClean="0"/>
              <a:t>sutherla</a:t>
            </a:r>
          </a:p>
          <a:p>
            <a:pPr>
              <a:lnSpc>
                <a:spcPct val="90000"/>
              </a:lnSpc>
              <a:buNone/>
            </a:pPr>
            <a:endParaRPr lang="en-US" sz="2400" dirty="0"/>
          </a:p>
          <a:p>
            <a:pPr>
              <a:lnSpc>
                <a:spcPct val="90000"/>
              </a:lnSpc>
              <a:buNone/>
            </a:pPr>
            <a:r>
              <a:rPr lang="en-US" sz="2400" dirty="0"/>
              <a:t>http://orcid.org/0000-0001-5220-9605</a:t>
            </a:r>
            <a:endParaRPr lang="en-US" sz="2400" dirty="0" smtClean="0"/>
          </a:p>
          <a:p>
            <a:pPr>
              <a:lnSpc>
                <a:spcPct val="90000"/>
              </a:lnSpc>
              <a:buNone/>
            </a:pPr>
            <a:endParaRPr lang="en-GB" dirty="0" smtClean="0"/>
          </a:p>
          <a:p>
            <a:pPr>
              <a:lnSpc>
                <a:spcPct val="90000"/>
              </a:lnSpc>
              <a:buNone/>
            </a:pPr>
            <a:r>
              <a:rPr lang="en-GB" dirty="0" smtClean="0"/>
              <a:t>http:// </a:t>
            </a:r>
            <a:r>
              <a:rPr lang="en-GB" dirty="0" smtClean="0"/>
              <a:t>www.ssrn.com/author=927092</a:t>
            </a:r>
          </a:p>
          <a:p>
            <a:pPr>
              <a:lnSpc>
                <a:spcPct val="90000"/>
              </a:lnSpc>
              <a:buNone/>
            </a:pPr>
            <a:endParaRPr lang="en-GB" dirty="0" smtClean="0"/>
          </a:p>
          <a:p>
            <a:pPr>
              <a:lnSpc>
                <a:spcPct val="90000"/>
              </a:lnSpc>
              <a:buNone/>
            </a:pPr>
            <a:r>
              <a:rPr lang="en-GB" sz="1500" dirty="0"/>
              <a:t>http://www.wits.ac.za/linkcentre/teaching-and-research-team/ewan-sutherland/</a:t>
            </a:r>
            <a:endParaRPr lang="en-GB" sz="1500" dirty="0" smtClean="0"/>
          </a:p>
          <a:p>
            <a:pPr>
              <a:lnSpc>
                <a:spcPct val="90000"/>
              </a:lnSpc>
              <a:buNone/>
            </a:pPr>
            <a:endParaRPr lang="en-GB" dirty="0"/>
          </a:p>
          <a:p>
            <a:pPr>
              <a:lnSpc>
                <a:spcPct val="90000"/>
              </a:lnSpc>
              <a:buNone/>
            </a:pPr>
            <a:endParaRPr lang="en-GB" dirty="0"/>
          </a:p>
        </p:txBody>
      </p:sp>
      <p:sp>
        <p:nvSpPr>
          <p:cNvPr id="3" name="Footer Placeholder 2"/>
          <p:cNvSpPr>
            <a:spLocks noGrp="1"/>
          </p:cNvSpPr>
          <p:nvPr>
            <p:ph type="ftr" sz="quarter" idx="11"/>
          </p:nvPr>
        </p:nvSpPr>
        <p:spPr/>
        <p:txBody>
          <a:bodyPr/>
          <a:lstStyle/>
          <a:p>
            <a:r>
              <a:rPr lang="en-GB" dirty="0"/>
              <a:t>Ewan Sutherland, March 2018, SISCA Dundee</a:t>
            </a:r>
            <a:endParaRPr lang="en-GB" dirty="0"/>
          </a:p>
        </p:txBody>
      </p:sp>
      <p:sp>
        <p:nvSpPr>
          <p:cNvPr id="4" name="Slide Number Placeholder 3"/>
          <p:cNvSpPr>
            <a:spLocks noGrp="1"/>
          </p:cNvSpPr>
          <p:nvPr>
            <p:ph type="sldNum" sz="quarter" idx="12"/>
          </p:nvPr>
        </p:nvSpPr>
        <p:spPr/>
        <p:txBody>
          <a:bodyPr/>
          <a:lstStyle/>
          <a:p>
            <a:fld id="{B8DCBC1F-FAB0-490F-AB84-3E6D5BC0F288}" type="slidenum">
              <a:rPr lang="en-GB" smtClean="0"/>
              <a:pPr/>
              <a:t>13</a:t>
            </a:fld>
            <a:endParaRPr lang="en-GB" dirty="0"/>
          </a:p>
        </p:txBody>
      </p:sp>
      <p:sp>
        <p:nvSpPr>
          <p:cNvPr id="5" name="Title 4"/>
          <p:cNvSpPr>
            <a:spLocks noGrp="1"/>
          </p:cNvSpPr>
          <p:nvPr>
            <p:ph type="title"/>
          </p:nvPr>
        </p:nvSpPr>
        <p:spPr/>
        <p:txBody>
          <a:bodyPr/>
          <a:lstStyle/>
          <a:p>
            <a:r>
              <a:rPr lang="en-GB" dirty="0" smtClean="0"/>
              <a:t>Thank you</a:t>
            </a:r>
            <a:endParaRPr lang="en-GB" dirty="0"/>
          </a:p>
        </p:txBody>
      </p:sp>
      <p:pic>
        <p:nvPicPr>
          <p:cNvPr id="7" name="Picture 6" descr="QR code for SSRN.png"/>
          <p:cNvPicPr>
            <a:picLocks noChangeAspect="1"/>
          </p:cNvPicPr>
          <p:nvPr/>
        </p:nvPicPr>
        <p:blipFill>
          <a:blip r:embed="rId2" cstate="print"/>
          <a:stretch>
            <a:fillRect/>
          </a:stretch>
        </p:blipFill>
        <p:spPr>
          <a:xfrm>
            <a:off x="7020272" y="-243408"/>
            <a:ext cx="2339752" cy="233975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067850838"/>
              </p:ext>
            </p:extLst>
          </p:nvPr>
        </p:nvGraphicFramePr>
        <p:xfrm>
          <a:off x="539552" y="1844824"/>
          <a:ext cx="7056784" cy="2690596"/>
        </p:xfrm>
        <a:graphic>
          <a:graphicData uri="http://schemas.openxmlformats.org/drawingml/2006/table">
            <a:tbl>
              <a:tblPr>
                <a:tableStyleId>{5C22544A-7EE6-4342-B048-85BDC9FD1C3A}</a:tableStyleId>
              </a:tblPr>
              <a:tblGrid>
                <a:gridCol w="3293166"/>
                <a:gridCol w="2587487"/>
                <a:gridCol w="1176131"/>
              </a:tblGrid>
              <a:tr h="444049">
                <a:tc>
                  <a:txBody>
                    <a:bodyPr/>
                    <a:lstStyle/>
                    <a:p>
                      <a:pPr algn="l">
                        <a:lnSpc>
                          <a:spcPct val="100000"/>
                        </a:lnSpc>
                        <a:spcBef>
                          <a:spcPts val="0"/>
                        </a:spcBef>
                        <a:spcAft>
                          <a:spcPts val="0"/>
                        </a:spcAft>
                      </a:pPr>
                      <a:r>
                        <a:rPr lang="en-US" sz="2000" dirty="0">
                          <a:effectLst/>
                        </a:rPr>
                        <a:t>Cisco </a:t>
                      </a:r>
                      <a:r>
                        <a:rPr lang="en-US" sz="2000" dirty="0" smtClean="0">
                          <a:effectLst/>
                        </a:rPr>
                        <a:t>Systems</a:t>
                      </a:r>
                      <a:endParaRPr lang="en-GB" sz="1800" dirty="0">
                        <a:effectLst/>
                        <a:latin typeface="Times New Roman"/>
                        <a:ea typeface="Times New Roman"/>
                        <a:cs typeface="Times New Roman"/>
                      </a:endParaRPr>
                    </a:p>
                  </a:txBody>
                  <a:tcPr marL="68580" marR="68580" marT="0" marB="0" anchor="ctr"/>
                </a:tc>
                <a:tc>
                  <a:txBody>
                    <a:bodyPr/>
                    <a:lstStyle/>
                    <a:p>
                      <a:pPr algn="l">
                        <a:lnSpc>
                          <a:spcPct val="100000"/>
                        </a:lnSpc>
                        <a:spcBef>
                          <a:spcPts val="0"/>
                        </a:spcBef>
                        <a:spcAft>
                          <a:spcPts val="0"/>
                        </a:spcAft>
                      </a:pPr>
                      <a:r>
                        <a:rPr lang="en-US" sz="2000" dirty="0">
                          <a:effectLst/>
                        </a:rPr>
                        <a:t>50 </a:t>
                      </a:r>
                      <a:r>
                        <a:rPr lang="en-US" sz="2000" dirty="0" smtClean="0">
                          <a:effectLst/>
                        </a:rPr>
                        <a:t>Billion</a:t>
                      </a:r>
                      <a:endParaRPr lang="en-GB" sz="3200" dirty="0">
                        <a:effectLst/>
                        <a:latin typeface="Palatino Linotype"/>
                        <a:ea typeface="Times New Roman"/>
                        <a:cs typeface="Times New Roman"/>
                      </a:endParaRPr>
                    </a:p>
                  </a:txBody>
                  <a:tcPr marL="68580" marR="68580" marT="0" marB="0" anchor="ctr"/>
                </a:tc>
                <a:tc>
                  <a:txBody>
                    <a:bodyPr/>
                    <a:lstStyle/>
                    <a:p>
                      <a:pPr algn="l">
                        <a:lnSpc>
                          <a:spcPct val="100000"/>
                        </a:lnSpc>
                        <a:spcBef>
                          <a:spcPts val="0"/>
                        </a:spcBef>
                        <a:spcAft>
                          <a:spcPts val="0"/>
                        </a:spcAft>
                      </a:pPr>
                      <a:r>
                        <a:rPr lang="en-GB" sz="2000" dirty="0" smtClean="0">
                          <a:effectLst/>
                          <a:latin typeface="+mn-lt"/>
                          <a:ea typeface="Times New Roman"/>
                          <a:cs typeface="Times New Roman"/>
                        </a:rPr>
                        <a:t>2020</a:t>
                      </a:r>
                      <a:endParaRPr lang="en-GB" sz="2000" dirty="0">
                        <a:effectLst/>
                        <a:latin typeface="+mn-lt"/>
                        <a:ea typeface="Times New Roman"/>
                        <a:cs typeface="Times New Roman"/>
                      </a:endParaRPr>
                    </a:p>
                  </a:txBody>
                  <a:tcPr marL="68580" marR="68580" marT="0" marB="0" anchor="ctr"/>
                </a:tc>
              </a:tr>
              <a:tr h="888099">
                <a:tc>
                  <a:txBody>
                    <a:bodyPr/>
                    <a:lstStyle/>
                    <a:p>
                      <a:pPr algn="l">
                        <a:lnSpc>
                          <a:spcPct val="100000"/>
                        </a:lnSpc>
                        <a:spcBef>
                          <a:spcPts val="0"/>
                        </a:spcBef>
                        <a:spcAft>
                          <a:spcPts val="0"/>
                        </a:spcAft>
                      </a:pPr>
                      <a:r>
                        <a:rPr lang="en-US" sz="2000" dirty="0">
                          <a:effectLst/>
                        </a:rPr>
                        <a:t>Gartner </a:t>
                      </a:r>
                      <a:r>
                        <a:rPr lang="en-US" sz="2000" dirty="0" smtClean="0">
                          <a:effectLst/>
                        </a:rPr>
                        <a:t>Group</a:t>
                      </a:r>
                      <a:endParaRPr lang="en-GB" sz="1800" dirty="0">
                        <a:effectLst/>
                        <a:latin typeface="Times New Roman"/>
                        <a:ea typeface="Times New Roman"/>
                        <a:cs typeface="Times New Roman"/>
                      </a:endParaRPr>
                    </a:p>
                  </a:txBody>
                  <a:tcPr marL="68580" marR="68580" marT="0" marB="0" anchor="ctr"/>
                </a:tc>
                <a:tc>
                  <a:txBody>
                    <a:bodyPr/>
                    <a:lstStyle/>
                    <a:p>
                      <a:pPr algn="l">
                        <a:lnSpc>
                          <a:spcPct val="100000"/>
                        </a:lnSpc>
                        <a:spcBef>
                          <a:spcPts val="0"/>
                        </a:spcBef>
                        <a:spcAft>
                          <a:spcPts val="0"/>
                        </a:spcAft>
                      </a:pPr>
                      <a:r>
                        <a:rPr lang="en-US" sz="2000" dirty="0">
                          <a:effectLst/>
                        </a:rPr>
                        <a:t>6.4 </a:t>
                      </a:r>
                      <a:r>
                        <a:rPr lang="en-US" sz="2000" dirty="0" smtClean="0">
                          <a:effectLst/>
                        </a:rPr>
                        <a:t>Billion</a:t>
                      </a:r>
                      <a:endParaRPr lang="en-GB" sz="3200" dirty="0">
                        <a:effectLst/>
                      </a:endParaRPr>
                    </a:p>
                    <a:p>
                      <a:pPr algn="l">
                        <a:lnSpc>
                          <a:spcPct val="100000"/>
                        </a:lnSpc>
                        <a:spcBef>
                          <a:spcPts val="0"/>
                        </a:spcBef>
                        <a:spcAft>
                          <a:spcPts val="0"/>
                        </a:spcAft>
                      </a:pPr>
                      <a:r>
                        <a:rPr lang="en-US" sz="2000" dirty="0">
                          <a:effectLst/>
                        </a:rPr>
                        <a:t>8.4 </a:t>
                      </a:r>
                      <a:r>
                        <a:rPr lang="en-US" sz="2000" dirty="0" smtClean="0">
                          <a:effectLst/>
                        </a:rPr>
                        <a:t>Billion</a:t>
                      </a:r>
                    </a:p>
                    <a:p>
                      <a:pPr algn="l">
                        <a:lnSpc>
                          <a:spcPct val="100000"/>
                        </a:lnSpc>
                        <a:spcBef>
                          <a:spcPts val="0"/>
                        </a:spcBef>
                        <a:spcAft>
                          <a:spcPts val="0"/>
                        </a:spcAft>
                      </a:pPr>
                      <a:r>
                        <a:rPr lang="en-US" sz="2000" dirty="0" smtClean="0">
                          <a:effectLst/>
                        </a:rPr>
                        <a:t>20.4 Billion</a:t>
                      </a:r>
                    </a:p>
                  </a:txBody>
                  <a:tcPr marL="68580" marR="68580" marT="0" marB="0" anchor="ctr"/>
                </a:tc>
                <a:tc>
                  <a:txBody>
                    <a:bodyPr/>
                    <a:lstStyle/>
                    <a:p>
                      <a:pPr algn="l">
                        <a:lnSpc>
                          <a:spcPct val="100000"/>
                        </a:lnSpc>
                        <a:spcBef>
                          <a:spcPts val="0"/>
                        </a:spcBef>
                        <a:spcAft>
                          <a:spcPts val="0"/>
                        </a:spcAft>
                      </a:pPr>
                      <a:r>
                        <a:rPr lang="en-GB" sz="2000" dirty="0" smtClean="0">
                          <a:effectLst/>
                          <a:latin typeface="+mn-lt"/>
                          <a:ea typeface="Times New Roman"/>
                          <a:cs typeface="Times New Roman"/>
                        </a:rPr>
                        <a:t>2016</a:t>
                      </a:r>
                    </a:p>
                    <a:p>
                      <a:pPr algn="l">
                        <a:lnSpc>
                          <a:spcPct val="100000"/>
                        </a:lnSpc>
                        <a:spcBef>
                          <a:spcPts val="0"/>
                        </a:spcBef>
                        <a:spcAft>
                          <a:spcPts val="0"/>
                        </a:spcAft>
                      </a:pPr>
                      <a:r>
                        <a:rPr lang="en-GB" sz="2000" dirty="0" smtClean="0">
                          <a:effectLst/>
                          <a:latin typeface="+mn-lt"/>
                          <a:ea typeface="Times New Roman"/>
                          <a:cs typeface="Times New Roman"/>
                        </a:rPr>
                        <a:t>2017</a:t>
                      </a:r>
                    </a:p>
                    <a:p>
                      <a:pPr algn="l">
                        <a:lnSpc>
                          <a:spcPct val="100000"/>
                        </a:lnSpc>
                        <a:spcBef>
                          <a:spcPts val="0"/>
                        </a:spcBef>
                        <a:spcAft>
                          <a:spcPts val="0"/>
                        </a:spcAft>
                      </a:pPr>
                      <a:r>
                        <a:rPr lang="en-GB" sz="2000" dirty="0" smtClean="0">
                          <a:effectLst/>
                          <a:latin typeface="+mn-lt"/>
                          <a:ea typeface="Times New Roman"/>
                          <a:cs typeface="Times New Roman"/>
                        </a:rPr>
                        <a:t>2020</a:t>
                      </a:r>
                      <a:endParaRPr lang="en-GB" sz="2000" dirty="0">
                        <a:effectLst/>
                        <a:latin typeface="+mn-lt"/>
                        <a:ea typeface="Times New Roman"/>
                        <a:cs typeface="Times New Roman"/>
                      </a:endParaRPr>
                    </a:p>
                  </a:txBody>
                  <a:tcPr marL="68580" marR="68580" marT="0" marB="0" anchor="ctr"/>
                </a:tc>
              </a:tr>
              <a:tr h="444049">
                <a:tc>
                  <a:txBody>
                    <a:bodyPr/>
                    <a:lstStyle/>
                    <a:p>
                      <a:pPr algn="l">
                        <a:lnSpc>
                          <a:spcPct val="100000"/>
                        </a:lnSpc>
                        <a:spcBef>
                          <a:spcPts val="0"/>
                        </a:spcBef>
                        <a:spcAft>
                          <a:spcPts val="0"/>
                        </a:spcAft>
                      </a:pPr>
                      <a:r>
                        <a:rPr lang="en-US" sz="2000" dirty="0" smtClean="0">
                          <a:effectLst/>
                        </a:rPr>
                        <a:t>IBM</a:t>
                      </a:r>
                      <a:endParaRPr lang="en-GB" sz="1800" dirty="0">
                        <a:effectLst/>
                        <a:latin typeface="Times New Roman"/>
                        <a:ea typeface="Times New Roman"/>
                        <a:cs typeface="Times New Roman"/>
                      </a:endParaRPr>
                    </a:p>
                  </a:txBody>
                  <a:tcPr marL="68580" marR="68580" marT="0" marB="0" anchor="ctr"/>
                </a:tc>
                <a:tc>
                  <a:txBody>
                    <a:bodyPr/>
                    <a:lstStyle/>
                    <a:p>
                      <a:pPr algn="l">
                        <a:lnSpc>
                          <a:spcPct val="100000"/>
                        </a:lnSpc>
                        <a:spcBef>
                          <a:spcPts val="0"/>
                        </a:spcBef>
                        <a:spcAft>
                          <a:spcPts val="0"/>
                        </a:spcAft>
                      </a:pPr>
                      <a:r>
                        <a:rPr lang="en-US" sz="2000" dirty="0">
                          <a:effectLst/>
                        </a:rPr>
                        <a:t>1 </a:t>
                      </a:r>
                      <a:r>
                        <a:rPr lang="en-US" sz="2000" dirty="0" smtClean="0">
                          <a:effectLst/>
                        </a:rPr>
                        <a:t>Trillion</a:t>
                      </a:r>
                      <a:endParaRPr lang="en-GB" sz="3200" dirty="0">
                        <a:effectLst/>
                        <a:latin typeface="Palatino Linotype"/>
                        <a:ea typeface="Times New Roman"/>
                        <a:cs typeface="Times New Roman"/>
                      </a:endParaRPr>
                    </a:p>
                  </a:txBody>
                  <a:tcPr marL="68580" marR="68580" marT="0" marB="0" anchor="ctr"/>
                </a:tc>
                <a:tc>
                  <a:txBody>
                    <a:bodyPr/>
                    <a:lstStyle/>
                    <a:p>
                      <a:pPr algn="l">
                        <a:lnSpc>
                          <a:spcPct val="100000"/>
                        </a:lnSpc>
                        <a:spcBef>
                          <a:spcPts val="0"/>
                        </a:spcBef>
                        <a:spcAft>
                          <a:spcPts val="0"/>
                        </a:spcAft>
                      </a:pPr>
                      <a:r>
                        <a:rPr lang="en-GB" sz="2000" dirty="0" smtClean="0">
                          <a:effectLst/>
                          <a:latin typeface="+mn-lt"/>
                          <a:ea typeface="Times New Roman"/>
                          <a:cs typeface="Times New Roman"/>
                        </a:rPr>
                        <a:t>2015</a:t>
                      </a:r>
                      <a:endParaRPr lang="en-GB" sz="2000" dirty="0">
                        <a:effectLst/>
                        <a:latin typeface="+mn-lt"/>
                        <a:ea typeface="Times New Roman"/>
                        <a:cs typeface="Times New Roman"/>
                      </a:endParaRPr>
                    </a:p>
                  </a:txBody>
                  <a:tcPr marL="68580" marR="68580" marT="0" marB="0" anchor="ctr"/>
                </a:tc>
              </a:tr>
              <a:tr h="444049">
                <a:tc>
                  <a:txBody>
                    <a:bodyPr/>
                    <a:lstStyle/>
                    <a:p>
                      <a:pPr algn="l">
                        <a:lnSpc>
                          <a:spcPct val="100000"/>
                        </a:lnSpc>
                        <a:spcBef>
                          <a:spcPts val="0"/>
                        </a:spcBef>
                        <a:spcAft>
                          <a:spcPts val="0"/>
                        </a:spcAft>
                      </a:pPr>
                      <a:r>
                        <a:rPr lang="en-US" sz="2000" dirty="0">
                          <a:effectLst/>
                        </a:rPr>
                        <a:t>IHS </a:t>
                      </a:r>
                      <a:r>
                        <a:rPr lang="en-US" sz="2000" dirty="0" err="1">
                          <a:effectLst/>
                        </a:rPr>
                        <a:t>Markit</a:t>
                      </a:r>
                      <a:r>
                        <a:rPr lang="en-US" sz="2000" dirty="0">
                          <a:effectLst/>
                        </a:rPr>
                        <a:t> </a:t>
                      </a:r>
                      <a:endParaRPr lang="en-GB" sz="1800" dirty="0">
                        <a:effectLst/>
                        <a:latin typeface="Times New Roman"/>
                        <a:ea typeface="Times New Roman"/>
                        <a:cs typeface="Times New Roman"/>
                      </a:endParaRPr>
                    </a:p>
                  </a:txBody>
                  <a:tcPr marL="68580" marR="68580" marT="0" marB="0" anchor="ctr"/>
                </a:tc>
                <a:tc>
                  <a:txBody>
                    <a:bodyPr/>
                    <a:lstStyle/>
                    <a:p>
                      <a:pPr algn="l">
                        <a:lnSpc>
                          <a:spcPct val="100000"/>
                        </a:lnSpc>
                        <a:spcBef>
                          <a:spcPts val="0"/>
                        </a:spcBef>
                        <a:spcAft>
                          <a:spcPts val="0"/>
                        </a:spcAft>
                      </a:pPr>
                      <a:r>
                        <a:rPr lang="en-US" sz="2000" dirty="0">
                          <a:effectLst/>
                        </a:rPr>
                        <a:t>20 </a:t>
                      </a:r>
                      <a:r>
                        <a:rPr lang="en-US" sz="2000" dirty="0" smtClean="0">
                          <a:effectLst/>
                        </a:rPr>
                        <a:t>Billion</a:t>
                      </a:r>
                      <a:endParaRPr lang="en-GB" sz="3200" dirty="0">
                        <a:effectLst/>
                        <a:latin typeface="Palatino Linotype"/>
                        <a:ea typeface="Times New Roman"/>
                        <a:cs typeface="Times New Roman"/>
                      </a:endParaRPr>
                    </a:p>
                  </a:txBody>
                  <a:tcPr marL="68580" marR="68580" marT="0" marB="0" anchor="ctr"/>
                </a:tc>
                <a:tc>
                  <a:txBody>
                    <a:bodyPr/>
                    <a:lstStyle/>
                    <a:p>
                      <a:pPr algn="l">
                        <a:lnSpc>
                          <a:spcPct val="100000"/>
                        </a:lnSpc>
                        <a:spcBef>
                          <a:spcPts val="0"/>
                        </a:spcBef>
                        <a:spcAft>
                          <a:spcPts val="0"/>
                        </a:spcAft>
                      </a:pPr>
                      <a:r>
                        <a:rPr lang="en-GB" sz="2000" dirty="0" smtClean="0">
                          <a:effectLst/>
                          <a:latin typeface="+mn-lt"/>
                          <a:ea typeface="Times New Roman"/>
                          <a:cs typeface="Times New Roman"/>
                        </a:rPr>
                        <a:t>2017</a:t>
                      </a:r>
                      <a:endParaRPr lang="en-GB" sz="2000" dirty="0">
                        <a:effectLst/>
                        <a:latin typeface="+mn-lt"/>
                        <a:ea typeface="Times New Roman"/>
                        <a:cs typeface="Times New Roman"/>
                      </a:endParaRPr>
                    </a:p>
                  </a:txBody>
                  <a:tcPr marL="68580" marR="68580" marT="0" marB="0" anchor="ctr"/>
                </a:tc>
              </a:tr>
              <a:tr h="444049">
                <a:tc>
                  <a:txBody>
                    <a:bodyPr/>
                    <a:lstStyle/>
                    <a:p>
                      <a:pPr algn="l">
                        <a:lnSpc>
                          <a:spcPct val="100000"/>
                        </a:lnSpc>
                        <a:spcBef>
                          <a:spcPts val="0"/>
                        </a:spcBef>
                        <a:spcAft>
                          <a:spcPts val="0"/>
                        </a:spcAft>
                      </a:pPr>
                      <a:r>
                        <a:rPr lang="en-US" sz="2000" dirty="0" smtClean="0">
                          <a:effectLst/>
                        </a:rPr>
                        <a:t>Juniper</a:t>
                      </a:r>
                      <a:endParaRPr lang="en-GB" sz="1800" dirty="0">
                        <a:effectLst/>
                        <a:latin typeface="Times New Roman"/>
                        <a:ea typeface="Times New Roman"/>
                        <a:cs typeface="Times New Roman"/>
                      </a:endParaRPr>
                    </a:p>
                  </a:txBody>
                  <a:tcPr marL="68580" marR="68580" marT="0" marB="0" anchor="ctr"/>
                </a:tc>
                <a:tc>
                  <a:txBody>
                    <a:bodyPr/>
                    <a:lstStyle/>
                    <a:p>
                      <a:pPr algn="l">
                        <a:lnSpc>
                          <a:spcPct val="100000"/>
                        </a:lnSpc>
                        <a:spcBef>
                          <a:spcPts val="0"/>
                        </a:spcBef>
                        <a:spcAft>
                          <a:spcPts val="0"/>
                        </a:spcAft>
                      </a:pPr>
                      <a:r>
                        <a:rPr lang="en-US" sz="2000" dirty="0">
                          <a:effectLst/>
                        </a:rPr>
                        <a:t>46 </a:t>
                      </a:r>
                      <a:r>
                        <a:rPr lang="en-US" sz="2000" dirty="0" smtClean="0">
                          <a:effectLst/>
                        </a:rPr>
                        <a:t>Billion</a:t>
                      </a:r>
                      <a:endParaRPr lang="en-GB" sz="3200" dirty="0">
                        <a:effectLst/>
                        <a:latin typeface="Palatino Linotype"/>
                        <a:ea typeface="Times New Roman"/>
                        <a:cs typeface="Times New Roman"/>
                      </a:endParaRPr>
                    </a:p>
                  </a:txBody>
                  <a:tcPr marL="68580" marR="68580" marT="0" marB="0" anchor="ctr"/>
                </a:tc>
                <a:tc>
                  <a:txBody>
                    <a:bodyPr/>
                    <a:lstStyle/>
                    <a:p>
                      <a:pPr algn="l">
                        <a:lnSpc>
                          <a:spcPct val="100000"/>
                        </a:lnSpc>
                        <a:spcBef>
                          <a:spcPts val="0"/>
                        </a:spcBef>
                        <a:spcAft>
                          <a:spcPts val="0"/>
                        </a:spcAft>
                      </a:pPr>
                      <a:r>
                        <a:rPr lang="en-GB" sz="2000" dirty="0" smtClean="0">
                          <a:effectLst/>
                          <a:latin typeface="+mn-lt"/>
                          <a:ea typeface="Times New Roman"/>
                          <a:cs typeface="Times New Roman"/>
                        </a:rPr>
                        <a:t>2021</a:t>
                      </a:r>
                      <a:endParaRPr lang="en-GB" sz="2000" dirty="0">
                        <a:effectLst/>
                        <a:latin typeface="+mn-lt"/>
                        <a:ea typeface="Times New Roman"/>
                        <a:cs typeface="Times New Roman"/>
                      </a:endParaRPr>
                    </a:p>
                  </a:txBody>
                  <a:tcPr marL="68580" marR="68580" marT="0" marB="0" anchor="ctr"/>
                </a:tc>
              </a:tr>
            </a:tbl>
          </a:graphicData>
        </a:graphic>
      </p:graphicFrame>
      <p:sp>
        <p:nvSpPr>
          <p:cNvPr id="3" name="Footer Placeholder 2"/>
          <p:cNvSpPr>
            <a:spLocks noGrp="1"/>
          </p:cNvSpPr>
          <p:nvPr>
            <p:ph type="ftr" sz="quarter" idx="11"/>
          </p:nvPr>
        </p:nvSpPr>
        <p:spPr/>
        <p:txBody>
          <a:bodyPr/>
          <a:lstStyle/>
          <a:p>
            <a:r>
              <a:rPr lang="en-GB" smtClean="0"/>
              <a:t>Ewan Sutherland, March 2018, SISCA Dundee</a:t>
            </a:r>
            <a:endParaRPr lang="en-GB" dirty="0"/>
          </a:p>
        </p:txBody>
      </p:sp>
      <p:sp>
        <p:nvSpPr>
          <p:cNvPr id="4" name="Slide Number Placeholder 3"/>
          <p:cNvSpPr>
            <a:spLocks noGrp="1"/>
          </p:cNvSpPr>
          <p:nvPr>
            <p:ph type="sldNum" sz="quarter" idx="12"/>
          </p:nvPr>
        </p:nvSpPr>
        <p:spPr/>
        <p:txBody>
          <a:bodyPr/>
          <a:lstStyle/>
          <a:p>
            <a:fld id="{B8DCBC1F-FAB0-490F-AB84-3E6D5BC0F288}" type="slidenum">
              <a:rPr lang="en-GB" smtClean="0"/>
              <a:pPr/>
              <a:t>2</a:t>
            </a:fld>
            <a:endParaRPr lang="en-GB" dirty="0"/>
          </a:p>
        </p:txBody>
      </p:sp>
      <p:sp>
        <p:nvSpPr>
          <p:cNvPr id="5" name="Title 4"/>
          <p:cNvSpPr>
            <a:spLocks noGrp="1"/>
          </p:cNvSpPr>
          <p:nvPr>
            <p:ph type="title"/>
          </p:nvPr>
        </p:nvSpPr>
        <p:spPr/>
        <p:txBody>
          <a:bodyPr/>
          <a:lstStyle/>
          <a:p>
            <a:r>
              <a:rPr lang="en-GB" dirty="0" smtClean="0"/>
              <a:t>Forecasts of things connected</a:t>
            </a:r>
            <a:endParaRPr lang="en-GB" dirty="0"/>
          </a:p>
        </p:txBody>
      </p:sp>
    </p:spTree>
    <p:extLst>
      <p:ext uri="{BB962C8B-B14F-4D97-AF65-F5344CB8AC3E}">
        <p14:creationId xmlns:p14="http://schemas.microsoft.com/office/powerpoint/2010/main" val="3216556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dirty="0" smtClean="0"/>
              <a:t>Governance </a:t>
            </a:r>
            <a:r>
              <a:rPr lang="en-GB" dirty="0"/>
              <a:t>of </a:t>
            </a:r>
            <a:r>
              <a:rPr lang="en-GB" dirty="0" smtClean="0"/>
              <a:t>governance</a:t>
            </a:r>
          </a:p>
          <a:p>
            <a:r>
              <a:rPr lang="en-GB" dirty="0"/>
              <a:t>D</a:t>
            </a:r>
            <a:r>
              <a:rPr lang="en-GB" dirty="0" smtClean="0"/>
              <a:t>esign </a:t>
            </a:r>
            <a:r>
              <a:rPr lang="en-GB" dirty="0"/>
              <a:t>and implementation </a:t>
            </a:r>
            <a:r>
              <a:rPr lang="en-GB" dirty="0" smtClean="0"/>
              <a:t>of: </a:t>
            </a:r>
          </a:p>
          <a:p>
            <a:pPr lvl="1"/>
            <a:r>
              <a:rPr lang="en-GB" dirty="0" smtClean="0"/>
              <a:t>Institutions </a:t>
            </a:r>
          </a:p>
          <a:p>
            <a:pPr lvl="1"/>
            <a:r>
              <a:rPr lang="en-GB" dirty="0"/>
              <a:t>L</a:t>
            </a:r>
            <a:r>
              <a:rPr lang="en-GB" dirty="0" smtClean="0"/>
              <a:t>egislation </a:t>
            </a:r>
            <a:r>
              <a:rPr lang="en-GB" dirty="0"/>
              <a:t>and </a:t>
            </a:r>
            <a:r>
              <a:rPr lang="en-GB" dirty="0" smtClean="0"/>
              <a:t>rules</a:t>
            </a:r>
          </a:p>
          <a:p>
            <a:pPr lvl="1"/>
            <a:r>
              <a:rPr lang="en-GB" dirty="0" smtClean="0"/>
              <a:t>Liability </a:t>
            </a:r>
          </a:p>
          <a:p>
            <a:pPr lvl="1"/>
            <a:r>
              <a:rPr lang="en-GB" dirty="0" smtClean="0"/>
              <a:t>Guidance to firms and citizens</a:t>
            </a:r>
          </a:p>
          <a:p>
            <a:pPr lvl="1"/>
            <a:r>
              <a:rPr lang="en-GB" dirty="0" smtClean="0"/>
              <a:t>Accountability and transparency</a:t>
            </a:r>
          </a:p>
          <a:p>
            <a:pPr lvl="1"/>
            <a:r>
              <a:rPr lang="en-GB" dirty="0" smtClean="0"/>
              <a:t>Appellate systems</a:t>
            </a:r>
          </a:p>
          <a:p>
            <a:r>
              <a:rPr lang="en-GB" dirty="0" smtClean="0"/>
              <a:t>Review mechanisms</a:t>
            </a:r>
          </a:p>
          <a:p>
            <a:r>
              <a:rPr lang="en-GB" dirty="0" smtClean="0"/>
              <a:t>Ensuring human rights (</a:t>
            </a:r>
            <a:r>
              <a:rPr lang="en-GB" dirty="0" err="1" smtClean="0"/>
              <a:t>n.b.</a:t>
            </a:r>
            <a:r>
              <a:rPr lang="en-GB" dirty="0" smtClean="0"/>
              <a:t>, privacy)</a:t>
            </a:r>
          </a:p>
          <a:p>
            <a:pPr marL="365760" lvl="1" indent="-256032">
              <a:spcBef>
                <a:spcPts val="400"/>
              </a:spcBef>
              <a:buSzPct val="68000"/>
              <a:buFont typeface="Wingdings 3"/>
              <a:buChar char=""/>
            </a:pPr>
            <a:r>
              <a:rPr lang="en-GB" sz="2700" dirty="0"/>
              <a:t>Regulatory state</a:t>
            </a:r>
          </a:p>
          <a:p>
            <a:r>
              <a:rPr lang="en-GB" dirty="0" smtClean="0"/>
              <a:t>Network governance</a:t>
            </a:r>
          </a:p>
        </p:txBody>
      </p:sp>
      <p:sp>
        <p:nvSpPr>
          <p:cNvPr id="3" name="Footer Placeholder 2"/>
          <p:cNvSpPr>
            <a:spLocks noGrp="1"/>
          </p:cNvSpPr>
          <p:nvPr>
            <p:ph type="ftr" sz="quarter" idx="11"/>
          </p:nvPr>
        </p:nvSpPr>
        <p:spPr/>
        <p:txBody>
          <a:bodyPr/>
          <a:lstStyle/>
          <a:p>
            <a:r>
              <a:rPr lang="en-GB" smtClean="0"/>
              <a:t>Ewan Sutherland, March 2018, SISCA Dundee</a:t>
            </a:r>
            <a:endParaRPr lang="en-GB" dirty="0"/>
          </a:p>
        </p:txBody>
      </p:sp>
      <p:sp>
        <p:nvSpPr>
          <p:cNvPr id="4" name="Slide Number Placeholder 3"/>
          <p:cNvSpPr>
            <a:spLocks noGrp="1"/>
          </p:cNvSpPr>
          <p:nvPr>
            <p:ph type="sldNum" sz="quarter" idx="12"/>
          </p:nvPr>
        </p:nvSpPr>
        <p:spPr/>
        <p:txBody>
          <a:bodyPr/>
          <a:lstStyle/>
          <a:p>
            <a:fld id="{B8DCBC1F-FAB0-490F-AB84-3E6D5BC0F288}" type="slidenum">
              <a:rPr lang="en-GB" smtClean="0"/>
              <a:pPr/>
              <a:t>3</a:t>
            </a:fld>
            <a:endParaRPr lang="en-GB" dirty="0"/>
          </a:p>
        </p:txBody>
      </p:sp>
      <p:sp>
        <p:nvSpPr>
          <p:cNvPr id="5" name="Title 4"/>
          <p:cNvSpPr>
            <a:spLocks noGrp="1"/>
          </p:cNvSpPr>
          <p:nvPr>
            <p:ph type="title"/>
          </p:nvPr>
        </p:nvSpPr>
        <p:spPr/>
        <p:txBody>
          <a:bodyPr/>
          <a:lstStyle/>
          <a:p>
            <a:r>
              <a:rPr lang="en-GB" dirty="0" err="1" smtClean="0"/>
              <a:t>Metagovernance</a:t>
            </a:r>
            <a:endParaRPr lang="en-GB" dirty="0"/>
          </a:p>
        </p:txBody>
      </p:sp>
    </p:spTree>
    <p:extLst>
      <p:ext uri="{BB962C8B-B14F-4D97-AF65-F5344CB8AC3E}">
        <p14:creationId xmlns:p14="http://schemas.microsoft.com/office/powerpoint/2010/main" val="2378266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00000"/>
          </a:xfrm>
        </p:spPr>
        <p:txBody>
          <a:bodyPr>
            <a:normAutofit lnSpcReduction="10000"/>
          </a:bodyPr>
          <a:lstStyle/>
          <a:p>
            <a:r>
              <a:rPr lang="en-GB" dirty="0" smtClean="0"/>
              <a:t>Global:</a:t>
            </a:r>
          </a:p>
          <a:p>
            <a:pPr lvl="1"/>
            <a:r>
              <a:rPr lang="en-GB" dirty="0" smtClean="0"/>
              <a:t>International Telecommunication Union (ITU)</a:t>
            </a:r>
          </a:p>
          <a:p>
            <a:pPr lvl="1"/>
            <a:r>
              <a:rPr lang="en-GB" dirty="0" smtClean="0"/>
              <a:t>United Nations Office for Drugs and Crime (UNODC)</a:t>
            </a:r>
          </a:p>
          <a:p>
            <a:r>
              <a:rPr lang="en-GB" dirty="0" smtClean="0"/>
              <a:t>Continental:</a:t>
            </a:r>
          </a:p>
          <a:p>
            <a:pPr lvl="1"/>
            <a:r>
              <a:rPr lang="en-GB" dirty="0" smtClean="0"/>
              <a:t>European Union </a:t>
            </a:r>
          </a:p>
          <a:p>
            <a:r>
              <a:rPr lang="en-GB" dirty="0" smtClean="0"/>
              <a:t>National:</a:t>
            </a:r>
          </a:p>
          <a:p>
            <a:pPr lvl="1"/>
            <a:r>
              <a:rPr lang="en-GB" dirty="0" smtClean="0"/>
              <a:t>Industrial strategy (BEIS)</a:t>
            </a:r>
          </a:p>
          <a:p>
            <a:pPr lvl="1"/>
            <a:r>
              <a:rPr lang="en-GB" dirty="0" smtClean="0"/>
              <a:t>Spectrum (Office of Communications)</a:t>
            </a:r>
          </a:p>
          <a:p>
            <a:pPr lvl="1"/>
            <a:r>
              <a:rPr lang="en-GB" dirty="0" smtClean="0"/>
              <a:t>Data protection (ICO)</a:t>
            </a:r>
          </a:p>
          <a:p>
            <a:r>
              <a:rPr lang="en-GB" dirty="0" smtClean="0"/>
              <a:t>Municipal:</a:t>
            </a:r>
          </a:p>
          <a:p>
            <a:pPr lvl="1"/>
            <a:r>
              <a:rPr lang="en-GB" dirty="0" smtClean="0"/>
              <a:t>Planning consent</a:t>
            </a:r>
          </a:p>
          <a:p>
            <a:pPr lvl="1"/>
            <a:r>
              <a:rPr lang="en-GB" dirty="0" smtClean="0"/>
              <a:t>Smart city projects</a:t>
            </a:r>
            <a:endParaRPr lang="en-GB" dirty="0"/>
          </a:p>
        </p:txBody>
      </p:sp>
      <p:sp>
        <p:nvSpPr>
          <p:cNvPr id="3" name="Footer Placeholder 2"/>
          <p:cNvSpPr>
            <a:spLocks noGrp="1"/>
          </p:cNvSpPr>
          <p:nvPr>
            <p:ph type="ftr" sz="quarter" idx="11"/>
          </p:nvPr>
        </p:nvSpPr>
        <p:spPr/>
        <p:txBody>
          <a:bodyPr/>
          <a:lstStyle/>
          <a:p>
            <a:r>
              <a:rPr lang="en-GB" smtClean="0"/>
              <a:t>Ewan Sutherland, March 2018, SISCA Dundee</a:t>
            </a:r>
            <a:endParaRPr lang="en-GB" dirty="0"/>
          </a:p>
        </p:txBody>
      </p:sp>
      <p:sp>
        <p:nvSpPr>
          <p:cNvPr id="4" name="Slide Number Placeholder 3"/>
          <p:cNvSpPr>
            <a:spLocks noGrp="1"/>
          </p:cNvSpPr>
          <p:nvPr>
            <p:ph type="sldNum" sz="quarter" idx="12"/>
          </p:nvPr>
        </p:nvSpPr>
        <p:spPr/>
        <p:txBody>
          <a:bodyPr/>
          <a:lstStyle/>
          <a:p>
            <a:fld id="{B8DCBC1F-FAB0-490F-AB84-3E6D5BC0F288}" type="slidenum">
              <a:rPr lang="en-GB" smtClean="0"/>
              <a:pPr/>
              <a:t>4</a:t>
            </a:fld>
            <a:endParaRPr lang="en-GB" dirty="0"/>
          </a:p>
        </p:txBody>
      </p:sp>
      <p:sp>
        <p:nvSpPr>
          <p:cNvPr id="5" name="Title 4"/>
          <p:cNvSpPr>
            <a:spLocks noGrp="1"/>
          </p:cNvSpPr>
          <p:nvPr>
            <p:ph type="title"/>
          </p:nvPr>
        </p:nvSpPr>
        <p:spPr/>
        <p:txBody>
          <a:bodyPr/>
          <a:lstStyle/>
          <a:p>
            <a:r>
              <a:rPr lang="en-GB" dirty="0" smtClean="0"/>
              <a:t>Multilevel governance</a:t>
            </a:r>
            <a:endParaRPr lang="en-GB" dirty="0"/>
          </a:p>
        </p:txBody>
      </p:sp>
    </p:spTree>
    <p:extLst>
      <p:ext uri="{BB962C8B-B14F-4D97-AF65-F5344CB8AC3E}">
        <p14:creationId xmlns:p14="http://schemas.microsoft.com/office/powerpoint/2010/main" val="12803693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81156807"/>
              </p:ext>
            </p:extLst>
          </p:nvPr>
        </p:nvGraphicFramePr>
        <p:xfrm>
          <a:off x="251520" y="1700808"/>
          <a:ext cx="8640960" cy="4101666"/>
        </p:xfrm>
        <a:graphic>
          <a:graphicData uri="http://schemas.openxmlformats.org/drawingml/2006/table">
            <a:tbl>
              <a:tblPr>
                <a:tableStyleId>{5C22544A-7EE6-4342-B048-85BDC9FD1C3A}</a:tableStyleId>
              </a:tblPr>
              <a:tblGrid>
                <a:gridCol w="2664296"/>
                <a:gridCol w="5976664"/>
              </a:tblGrid>
              <a:tr h="200052">
                <a:tc>
                  <a:txBody>
                    <a:bodyPr/>
                    <a:lstStyle/>
                    <a:p>
                      <a:pPr algn="just">
                        <a:lnSpc>
                          <a:spcPct val="100000"/>
                        </a:lnSpc>
                        <a:spcBef>
                          <a:spcPts val="0"/>
                        </a:spcBef>
                        <a:spcAft>
                          <a:spcPts val="0"/>
                        </a:spcAft>
                      </a:pPr>
                      <a:endParaRPr lang="en-GB" sz="1600" b="0" i="1" dirty="0">
                        <a:solidFill>
                          <a:schemeClr val="accent1">
                            <a:lumMod val="75000"/>
                          </a:schemeClr>
                        </a:solidFill>
                        <a:effectLst/>
                        <a:latin typeface="Palatino Linotype"/>
                        <a:ea typeface="Times New Roman"/>
                        <a:cs typeface="Times New Roman"/>
                      </a:endParaRPr>
                    </a:p>
                  </a:txBody>
                  <a:tcPr marL="68580" marR="68580" marT="0" marB="0" anchor="ctr"/>
                </a:tc>
                <a:tc>
                  <a:txBody>
                    <a:bodyPr/>
                    <a:lstStyle/>
                    <a:p>
                      <a:pPr algn="just">
                        <a:lnSpc>
                          <a:spcPct val="100000"/>
                        </a:lnSpc>
                        <a:spcBef>
                          <a:spcPts val="0"/>
                        </a:spcBef>
                        <a:spcAft>
                          <a:spcPts val="0"/>
                        </a:spcAft>
                      </a:pPr>
                      <a:r>
                        <a:rPr lang="en-US" sz="1800" b="0" i="1" dirty="0">
                          <a:solidFill>
                            <a:schemeClr val="accent1">
                              <a:lumMod val="75000"/>
                            </a:schemeClr>
                          </a:solidFill>
                          <a:effectLst/>
                        </a:rPr>
                        <a:t>Functions</a:t>
                      </a:r>
                      <a:endParaRPr lang="en-GB" sz="1600" b="0" i="1" dirty="0">
                        <a:solidFill>
                          <a:schemeClr val="accent1">
                            <a:lumMod val="75000"/>
                          </a:schemeClr>
                        </a:solidFill>
                        <a:effectLst/>
                        <a:latin typeface="Palatino Linotype"/>
                        <a:ea typeface="Times New Roman"/>
                        <a:cs typeface="Times New Roman"/>
                      </a:endParaRPr>
                    </a:p>
                  </a:txBody>
                  <a:tcPr marL="68580" marR="68580" marT="0" marB="0" anchor="ctr"/>
                </a:tc>
              </a:tr>
              <a:tr h="556812">
                <a:tc>
                  <a:txBody>
                    <a:bodyPr/>
                    <a:lstStyle/>
                    <a:p>
                      <a:pPr algn="l">
                        <a:lnSpc>
                          <a:spcPct val="100000"/>
                        </a:lnSpc>
                        <a:spcBef>
                          <a:spcPts val="0"/>
                        </a:spcBef>
                        <a:spcAft>
                          <a:spcPts val="0"/>
                        </a:spcAft>
                      </a:pPr>
                      <a:r>
                        <a:rPr lang="en-US" sz="1400">
                          <a:effectLst/>
                        </a:rPr>
                        <a:t>Article 29 Working Party</a:t>
                      </a:r>
                      <a:endParaRPr lang="en-GB" sz="1200">
                        <a:effectLst/>
                        <a:latin typeface="Times New Roman"/>
                        <a:ea typeface="Times New Roman"/>
                        <a:cs typeface="Times New Roman"/>
                      </a:endParaRPr>
                    </a:p>
                  </a:txBody>
                  <a:tcPr marL="68580" marR="68580" marT="0" marB="0" anchor="ctr"/>
                </a:tc>
                <a:tc>
                  <a:txBody>
                    <a:bodyPr/>
                    <a:lstStyle/>
                    <a:p>
                      <a:pPr algn="l">
                        <a:lnSpc>
                          <a:spcPct val="100000"/>
                        </a:lnSpc>
                        <a:spcBef>
                          <a:spcPts val="0"/>
                        </a:spcBef>
                        <a:spcAft>
                          <a:spcPts val="0"/>
                        </a:spcAft>
                      </a:pPr>
                      <a:r>
                        <a:rPr lang="en-US" sz="1400">
                          <a:effectLst/>
                        </a:rPr>
                        <a:t>An independent advisory body on data protection and privacy, comprised on representatives of national data protection authorities</a:t>
                      </a:r>
                      <a:endParaRPr lang="en-GB" sz="2000">
                        <a:effectLst/>
                        <a:latin typeface="Palatino Linotype"/>
                        <a:ea typeface="Times New Roman"/>
                        <a:cs typeface="Times New Roman"/>
                      </a:endParaRPr>
                    </a:p>
                  </a:txBody>
                  <a:tcPr marL="68580" marR="68580" marT="0" marB="0" anchor="ctr"/>
                </a:tc>
              </a:tr>
              <a:tr h="556812">
                <a:tc>
                  <a:txBody>
                    <a:bodyPr/>
                    <a:lstStyle/>
                    <a:p>
                      <a:pPr algn="l">
                        <a:lnSpc>
                          <a:spcPct val="100000"/>
                        </a:lnSpc>
                        <a:spcBef>
                          <a:spcPts val="0"/>
                        </a:spcBef>
                        <a:spcAft>
                          <a:spcPts val="0"/>
                        </a:spcAft>
                      </a:pPr>
                      <a:r>
                        <a:rPr lang="en-US" sz="1400">
                          <a:effectLst/>
                        </a:rPr>
                        <a:t>Body of European Regulators of Electronic Communications (BEREC)</a:t>
                      </a:r>
                      <a:endParaRPr lang="en-GB" sz="1200">
                        <a:effectLst/>
                        <a:latin typeface="Times New Roman"/>
                        <a:ea typeface="Times New Roman"/>
                        <a:cs typeface="Times New Roman"/>
                      </a:endParaRPr>
                    </a:p>
                  </a:txBody>
                  <a:tcPr marL="68580" marR="68580" marT="0" marB="0" anchor="ctr"/>
                </a:tc>
                <a:tc>
                  <a:txBody>
                    <a:bodyPr/>
                    <a:lstStyle/>
                    <a:p>
                      <a:pPr algn="l">
                        <a:lnSpc>
                          <a:spcPct val="100000"/>
                        </a:lnSpc>
                        <a:spcBef>
                          <a:spcPts val="0"/>
                        </a:spcBef>
                        <a:spcAft>
                          <a:spcPts val="0"/>
                        </a:spcAft>
                      </a:pPr>
                      <a:r>
                        <a:rPr lang="en-US" sz="1400">
                          <a:effectLst/>
                        </a:rPr>
                        <a:t>Contributes to the development and better functioning of the internal market for electronic communications networks and services</a:t>
                      </a:r>
                      <a:endParaRPr lang="en-GB" sz="2000">
                        <a:effectLst/>
                        <a:latin typeface="Palatino Linotype"/>
                        <a:ea typeface="Times New Roman"/>
                        <a:cs typeface="Times New Roman"/>
                      </a:endParaRPr>
                    </a:p>
                  </a:txBody>
                  <a:tcPr marL="68580" marR="68580" marT="0" marB="0" anchor="ctr"/>
                </a:tc>
              </a:tr>
              <a:tr h="923574">
                <a:tc>
                  <a:txBody>
                    <a:bodyPr/>
                    <a:lstStyle/>
                    <a:p>
                      <a:pPr algn="l">
                        <a:lnSpc>
                          <a:spcPct val="100000"/>
                        </a:lnSpc>
                        <a:spcBef>
                          <a:spcPts val="0"/>
                        </a:spcBef>
                        <a:spcAft>
                          <a:spcPts val="0"/>
                        </a:spcAft>
                      </a:pPr>
                      <a:r>
                        <a:rPr lang="en-US" sz="1400">
                          <a:effectLst/>
                        </a:rPr>
                        <a:t>CEPT Com-ITU</a:t>
                      </a:r>
                      <a:endParaRPr lang="en-GB" sz="1200">
                        <a:effectLst/>
                        <a:latin typeface="Times New Roman"/>
                        <a:ea typeface="Times New Roman"/>
                        <a:cs typeface="Times New Roman"/>
                      </a:endParaRPr>
                    </a:p>
                  </a:txBody>
                  <a:tcPr marL="68580" marR="68580" marT="0" marB="0" anchor="ctr"/>
                </a:tc>
                <a:tc>
                  <a:txBody>
                    <a:bodyPr/>
                    <a:lstStyle/>
                    <a:p>
                      <a:pPr algn="l">
                        <a:lnSpc>
                          <a:spcPct val="100000"/>
                        </a:lnSpc>
                        <a:spcBef>
                          <a:spcPts val="0"/>
                        </a:spcBef>
                        <a:spcAft>
                          <a:spcPts val="0"/>
                        </a:spcAft>
                      </a:pPr>
                      <a:r>
                        <a:rPr lang="en-US" sz="1400" dirty="0" err="1">
                          <a:effectLst/>
                        </a:rPr>
                        <a:t>Organising</a:t>
                      </a:r>
                      <a:r>
                        <a:rPr lang="en-US" sz="1400" dirty="0">
                          <a:effectLst/>
                        </a:rPr>
                        <a:t> the co-ordination of European Conference of Postal and Telecommunication administration (CEPT) in preparation for and during the course of ITU: Council, Plenipotentiary Conferences, WTDC, WTSA and other </a:t>
                      </a:r>
                      <a:r>
                        <a:rPr lang="en-US" sz="1400" dirty="0" smtClean="0">
                          <a:effectLst/>
                        </a:rPr>
                        <a:t>meetings</a:t>
                      </a:r>
                      <a:endParaRPr lang="en-GB" sz="2000" dirty="0">
                        <a:effectLst/>
                        <a:latin typeface="Palatino Linotype"/>
                        <a:ea typeface="Times New Roman"/>
                        <a:cs typeface="Times New Roman"/>
                      </a:endParaRPr>
                    </a:p>
                  </a:txBody>
                  <a:tcPr marL="68580" marR="68580" marT="0" marB="0" anchor="ctr"/>
                </a:tc>
              </a:tr>
              <a:tr h="556812">
                <a:tc>
                  <a:txBody>
                    <a:bodyPr/>
                    <a:lstStyle/>
                    <a:p>
                      <a:pPr algn="l">
                        <a:lnSpc>
                          <a:spcPct val="100000"/>
                        </a:lnSpc>
                        <a:spcBef>
                          <a:spcPts val="0"/>
                        </a:spcBef>
                        <a:spcAft>
                          <a:spcPts val="0"/>
                        </a:spcAft>
                      </a:pPr>
                      <a:r>
                        <a:rPr lang="en-US" sz="1400">
                          <a:effectLst/>
                        </a:rPr>
                        <a:t>Communications Committee (COCOM)</a:t>
                      </a:r>
                      <a:endParaRPr lang="en-GB" sz="1200">
                        <a:effectLst/>
                        <a:latin typeface="Times New Roman"/>
                        <a:ea typeface="Times New Roman"/>
                        <a:cs typeface="Times New Roman"/>
                      </a:endParaRPr>
                    </a:p>
                  </a:txBody>
                  <a:tcPr marL="68580" marR="68580" marT="0" marB="0" anchor="ctr"/>
                </a:tc>
                <a:tc>
                  <a:txBody>
                    <a:bodyPr/>
                    <a:lstStyle/>
                    <a:p>
                      <a:pPr algn="l">
                        <a:lnSpc>
                          <a:spcPct val="100000"/>
                        </a:lnSpc>
                        <a:spcBef>
                          <a:spcPts val="0"/>
                        </a:spcBef>
                        <a:spcAft>
                          <a:spcPts val="0"/>
                        </a:spcAft>
                      </a:pPr>
                      <a:r>
                        <a:rPr lang="en-US" sz="1400" dirty="0">
                          <a:effectLst/>
                        </a:rPr>
                        <a:t>Provides opinions on the draft measures the EC intends to adopt relating to the </a:t>
                      </a:r>
                      <a:r>
                        <a:rPr lang="en-US" sz="1400" dirty="0" err="1">
                          <a:effectLst/>
                        </a:rPr>
                        <a:t>the</a:t>
                      </a:r>
                      <a:r>
                        <a:rPr lang="en-US" sz="1400" dirty="0">
                          <a:effectLst/>
                        </a:rPr>
                        <a:t> Digital Single </a:t>
                      </a:r>
                      <a:r>
                        <a:rPr lang="en-US" sz="1400" dirty="0" smtClean="0">
                          <a:effectLst/>
                        </a:rPr>
                        <a:t>Market (DSM)</a:t>
                      </a:r>
                      <a:endParaRPr lang="en-GB" sz="2000" dirty="0">
                        <a:effectLst/>
                        <a:latin typeface="Palatino Linotype"/>
                        <a:ea typeface="Times New Roman"/>
                        <a:cs typeface="Times New Roman"/>
                      </a:endParaRPr>
                    </a:p>
                  </a:txBody>
                  <a:tcPr marL="68580" marR="68580" marT="0" marB="0" anchor="ctr"/>
                </a:tc>
              </a:tr>
              <a:tr h="373431">
                <a:tc>
                  <a:txBody>
                    <a:bodyPr/>
                    <a:lstStyle/>
                    <a:p>
                      <a:pPr algn="l">
                        <a:lnSpc>
                          <a:spcPct val="100000"/>
                        </a:lnSpc>
                        <a:spcBef>
                          <a:spcPts val="0"/>
                        </a:spcBef>
                        <a:spcAft>
                          <a:spcPts val="0"/>
                        </a:spcAft>
                      </a:pPr>
                      <a:r>
                        <a:rPr lang="en-US" sz="1400" dirty="0">
                          <a:effectLst/>
                        </a:rPr>
                        <a:t>European Union Agency for Network and Information Security (ENISA)</a:t>
                      </a:r>
                      <a:endParaRPr lang="en-GB" sz="1200" dirty="0">
                        <a:effectLst/>
                        <a:latin typeface="Times New Roman"/>
                        <a:ea typeface="Times New Roman"/>
                        <a:cs typeface="Times New Roman"/>
                      </a:endParaRPr>
                    </a:p>
                  </a:txBody>
                  <a:tcPr marL="68580" marR="68580" marT="0" marB="0" anchor="ctr"/>
                </a:tc>
                <a:tc>
                  <a:txBody>
                    <a:bodyPr/>
                    <a:lstStyle/>
                    <a:p>
                      <a:pPr algn="l">
                        <a:lnSpc>
                          <a:spcPct val="100000"/>
                        </a:lnSpc>
                        <a:spcBef>
                          <a:spcPts val="0"/>
                        </a:spcBef>
                        <a:spcAft>
                          <a:spcPts val="0"/>
                        </a:spcAft>
                      </a:pPr>
                      <a:r>
                        <a:rPr lang="en-US" sz="1400" dirty="0">
                          <a:effectLst/>
                        </a:rPr>
                        <a:t>A </a:t>
                      </a:r>
                      <a:r>
                        <a:rPr lang="en-US" sz="1400" dirty="0" err="1">
                          <a:effectLst/>
                        </a:rPr>
                        <a:t>centre</a:t>
                      </a:r>
                      <a:r>
                        <a:rPr lang="en-US" sz="1400" dirty="0">
                          <a:effectLst/>
                        </a:rPr>
                        <a:t> of expertise for cyber </a:t>
                      </a:r>
                      <a:r>
                        <a:rPr lang="en-US" sz="1400" dirty="0" smtClean="0">
                          <a:effectLst/>
                        </a:rPr>
                        <a:t>security </a:t>
                      </a:r>
                      <a:r>
                        <a:rPr lang="en-US" sz="1400" dirty="0">
                          <a:effectLst/>
                        </a:rPr>
                        <a:t>located in </a:t>
                      </a:r>
                      <a:r>
                        <a:rPr lang="en-US" sz="1400" dirty="0" smtClean="0">
                          <a:effectLst/>
                        </a:rPr>
                        <a:t>Heraklion</a:t>
                      </a:r>
                      <a:r>
                        <a:rPr lang="en-US" sz="1400" dirty="0">
                          <a:effectLst/>
                        </a:rPr>
                        <a:t>. Supported by a Permanent Stakeholders' Group, that advises the Executive Director </a:t>
                      </a:r>
                      <a:r>
                        <a:rPr lang="en-US" sz="1400" dirty="0" smtClean="0">
                          <a:effectLst/>
                        </a:rPr>
                        <a:t>on </a:t>
                      </a:r>
                      <a:r>
                        <a:rPr lang="en-US" sz="1400" dirty="0">
                          <a:effectLst/>
                        </a:rPr>
                        <a:t>the performance of his duties.</a:t>
                      </a:r>
                      <a:endParaRPr lang="en-GB" sz="2000" dirty="0">
                        <a:effectLst/>
                        <a:latin typeface="Palatino Linotype"/>
                        <a:ea typeface="Times New Roman"/>
                        <a:cs typeface="Times New Roman"/>
                      </a:endParaRPr>
                    </a:p>
                  </a:txBody>
                  <a:tcPr marL="68580" marR="68580" marT="0" marB="0" anchor="ctr"/>
                </a:tc>
              </a:tr>
              <a:tr h="373431">
                <a:tc>
                  <a:txBody>
                    <a:bodyPr/>
                    <a:lstStyle/>
                    <a:p>
                      <a:pPr algn="l">
                        <a:lnSpc>
                          <a:spcPct val="100000"/>
                        </a:lnSpc>
                        <a:spcBef>
                          <a:spcPts val="0"/>
                        </a:spcBef>
                        <a:spcAft>
                          <a:spcPts val="0"/>
                        </a:spcAft>
                      </a:pPr>
                      <a:r>
                        <a:rPr lang="en-US" sz="1400">
                          <a:effectLst/>
                        </a:rPr>
                        <a:t>Radio Spectrum Policy Group (RSPG)</a:t>
                      </a:r>
                      <a:endParaRPr lang="en-GB" sz="1200">
                        <a:effectLst/>
                        <a:latin typeface="Times New Roman"/>
                        <a:ea typeface="Times New Roman"/>
                        <a:cs typeface="Times New Roman"/>
                      </a:endParaRPr>
                    </a:p>
                  </a:txBody>
                  <a:tcPr marL="68580" marR="68580" marT="0" marB="0" anchor="ctr"/>
                </a:tc>
                <a:tc>
                  <a:txBody>
                    <a:bodyPr/>
                    <a:lstStyle/>
                    <a:p>
                      <a:pPr algn="l">
                        <a:lnSpc>
                          <a:spcPct val="100000"/>
                        </a:lnSpc>
                        <a:spcBef>
                          <a:spcPts val="0"/>
                        </a:spcBef>
                        <a:spcAft>
                          <a:spcPts val="0"/>
                        </a:spcAft>
                      </a:pPr>
                      <a:r>
                        <a:rPr lang="en-US" sz="1400" dirty="0">
                          <a:effectLst/>
                        </a:rPr>
                        <a:t>A high-level advisory group that assists the EC in the development of radio spectrum policy</a:t>
                      </a:r>
                      <a:endParaRPr lang="en-GB" sz="2000" dirty="0">
                        <a:effectLst/>
                        <a:latin typeface="Palatino Linotype"/>
                        <a:ea typeface="Times New Roman"/>
                        <a:cs typeface="Times New Roman"/>
                      </a:endParaRPr>
                    </a:p>
                  </a:txBody>
                  <a:tcPr marL="68580" marR="68580" marT="0" marB="0" anchor="ctr"/>
                </a:tc>
              </a:tr>
            </a:tbl>
          </a:graphicData>
        </a:graphic>
      </p:graphicFrame>
      <p:sp>
        <p:nvSpPr>
          <p:cNvPr id="3" name="Footer Placeholder 2"/>
          <p:cNvSpPr>
            <a:spLocks noGrp="1"/>
          </p:cNvSpPr>
          <p:nvPr>
            <p:ph type="ftr" sz="quarter" idx="11"/>
          </p:nvPr>
        </p:nvSpPr>
        <p:spPr/>
        <p:txBody>
          <a:bodyPr/>
          <a:lstStyle/>
          <a:p>
            <a:r>
              <a:rPr lang="en-GB" smtClean="0"/>
              <a:t>Ewan Sutherland, March 2018, SISCA Dundee</a:t>
            </a:r>
            <a:endParaRPr lang="en-GB" dirty="0"/>
          </a:p>
        </p:txBody>
      </p:sp>
      <p:sp>
        <p:nvSpPr>
          <p:cNvPr id="4" name="Slide Number Placeholder 3"/>
          <p:cNvSpPr>
            <a:spLocks noGrp="1"/>
          </p:cNvSpPr>
          <p:nvPr>
            <p:ph type="sldNum" sz="quarter" idx="12"/>
          </p:nvPr>
        </p:nvSpPr>
        <p:spPr/>
        <p:txBody>
          <a:bodyPr/>
          <a:lstStyle/>
          <a:p>
            <a:fld id="{B8DCBC1F-FAB0-490F-AB84-3E6D5BC0F288}" type="slidenum">
              <a:rPr lang="en-GB" smtClean="0"/>
              <a:pPr/>
              <a:t>5</a:t>
            </a:fld>
            <a:endParaRPr lang="en-GB" dirty="0"/>
          </a:p>
        </p:txBody>
      </p:sp>
      <p:sp>
        <p:nvSpPr>
          <p:cNvPr id="5" name="Title 4"/>
          <p:cNvSpPr>
            <a:spLocks noGrp="1"/>
          </p:cNvSpPr>
          <p:nvPr>
            <p:ph type="title"/>
          </p:nvPr>
        </p:nvSpPr>
        <p:spPr/>
        <p:txBody>
          <a:bodyPr>
            <a:normAutofit fontScale="90000"/>
          </a:bodyPr>
          <a:lstStyle/>
          <a:p>
            <a:r>
              <a:rPr lang="en-GB" dirty="0" smtClean="0"/>
              <a:t>European Regulatory Networks (ERNs)</a:t>
            </a:r>
            <a:endParaRPr lang="en-GB" dirty="0"/>
          </a:p>
        </p:txBody>
      </p:sp>
    </p:spTree>
    <p:extLst>
      <p:ext uri="{BB962C8B-B14F-4D97-AF65-F5344CB8AC3E}">
        <p14:creationId xmlns:p14="http://schemas.microsoft.com/office/powerpoint/2010/main" val="9831442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Created only by leading countries</a:t>
            </a:r>
          </a:p>
          <a:p>
            <a:r>
              <a:rPr lang="en-GB" dirty="0" smtClean="0"/>
              <a:t>Government-industry partnership:</a:t>
            </a:r>
          </a:p>
          <a:p>
            <a:pPr lvl="1"/>
            <a:r>
              <a:rPr lang="en-GB" dirty="0" smtClean="0"/>
              <a:t>UK now says government-led</a:t>
            </a:r>
          </a:p>
          <a:p>
            <a:r>
              <a:rPr lang="en-GB" dirty="0" smtClean="0"/>
              <a:t>Involvement of experts from: </a:t>
            </a:r>
          </a:p>
          <a:p>
            <a:pPr lvl="1"/>
            <a:r>
              <a:rPr lang="en-GB" dirty="0" smtClean="0"/>
              <a:t>Signals intelligence (e.g., GCHQ)</a:t>
            </a:r>
          </a:p>
          <a:p>
            <a:pPr lvl="1"/>
            <a:r>
              <a:rPr lang="en-GB" dirty="0" smtClean="0"/>
              <a:t>Specialist criminal investigators (e.g., NCA)</a:t>
            </a:r>
          </a:p>
          <a:p>
            <a:r>
              <a:rPr lang="en-GB" dirty="0" smtClean="0"/>
              <a:t>Cybersecurity exercises (e.g., NATO)</a:t>
            </a:r>
          </a:p>
          <a:p>
            <a:r>
              <a:rPr lang="en-GB" dirty="0" smtClean="0"/>
              <a:t>Collecting and sharing information on: </a:t>
            </a:r>
          </a:p>
          <a:p>
            <a:pPr lvl="1"/>
            <a:r>
              <a:rPr lang="en-GB" dirty="0" smtClean="0"/>
              <a:t>Threats </a:t>
            </a:r>
          </a:p>
          <a:p>
            <a:pPr lvl="1"/>
            <a:r>
              <a:rPr lang="en-GB" dirty="0"/>
              <a:t>V</a:t>
            </a:r>
            <a:r>
              <a:rPr lang="en-GB" dirty="0" smtClean="0"/>
              <a:t>ulnerabilities </a:t>
            </a:r>
          </a:p>
          <a:p>
            <a:pPr lvl="1"/>
            <a:r>
              <a:rPr lang="en-GB" dirty="0" smtClean="0"/>
              <a:t>Responses</a:t>
            </a:r>
            <a:endParaRPr lang="en-GB" dirty="0"/>
          </a:p>
        </p:txBody>
      </p:sp>
      <p:sp>
        <p:nvSpPr>
          <p:cNvPr id="3" name="Footer Placeholder 2"/>
          <p:cNvSpPr>
            <a:spLocks noGrp="1"/>
          </p:cNvSpPr>
          <p:nvPr>
            <p:ph type="ftr" sz="quarter" idx="11"/>
          </p:nvPr>
        </p:nvSpPr>
        <p:spPr/>
        <p:txBody>
          <a:bodyPr/>
          <a:lstStyle/>
          <a:p>
            <a:r>
              <a:rPr lang="en-GB" smtClean="0"/>
              <a:t>Ewan Sutherland, March 2018, SISCA Dundee</a:t>
            </a:r>
            <a:endParaRPr lang="en-GB" dirty="0"/>
          </a:p>
        </p:txBody>
      </p:sp>
      <p:sp>
        <p:nvSpPr>
          <p:cNvPr id="4" name="Slide Number Placeholder 3"/>
          <p:cNvSpPr>
            <a:spLocks noGrp="1"/>
          </p:cNvSpPr>
          <p:nvPr>
            <p:ph type="sldNum" sz="quarter" idx="12"/>
          </p:nvPr>
        </p:nvSpPr>
        <p:spPr/>
        <p:txBody>
          <a:bodyPr/>
          <a:lstStyle/>
          <a:p>
            <a:fld id="{B8DCBC1F-FAB0-490F-AB84-3E6D5BC0F288}" type="slidenum">
              <a:rPr lang="en-GB" smtClean="0"/>
              <a:pPr/>
              <a:t>6</a:t>
            </a:fld>
            <a:endParaRPr lang="en-GB" dirty="0"/>
          </a:p>
        </p:txBody>
      </p:sp>
      <p:sp>
        <p:nvSpPr>
          <p:cNvPr id="5" name="Title 4"/>
          <p:cNvSpPr>
            <a:spLocks noGrp="1"/>
          </p:cNvSpPr>
          <p:nvPr>
            <p:ph type="title"/>
          </p:nvPr>
        </p:nvSpPr>
        <p:spPr/>
        <p:txBody>
          <a:bodyPr/>
          <a:lstStyle/>
          <a:p>
            <a:r>
              <a:rPr lang="en-GB" dirty="0" smtClean="0"/>
              <a:t>National cyber security centres</a:t>
            </a:r>
            <a:endParaRPr lang="en-GB" dirty="0"/>
          </a:p>
        </p:txBody>
      </p:sp>
    </p:spTree>
    <p:extLst>
      <p:ext uri="{BB962C8B-B14F-4D97-AF65-F5344CB8AC3E}">
        <p14:creationId xmlns:p14="http://schemas.microsoft.com/office/powerpoint/2010/main" val="28472804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Scrutiny of legislation:</a:t>
            </a:r>
          </a:p>
          <a:p>
            <a:pPr lvl="1"/>
            <a:r>
              <a:rPr lang="en-GB" dirty="0" smtClean="0"/>
              <a:t>Digital Economy Act</a:t>
            </a:r>
          </a:p>
          <a:p>
            <a:pPr lvl="1"/>
            <a:r>
              <a:rPr lang="en-GB" dirty="0" smtClean="0"/>
              <a:t>Data Protection Bill</a:t>
            </a:r>
          </a:p>
          <a:p>
            <a:r>
              <a:rPr lang="en-GB" dirty="0" smtClean="0"/>
              <a:t>Committee inquiries into: </a:t>
            </a:r>
          </a:p>
          <a:p>
            <a:pPr lvl="1"/>
            <a:r>
              <a:rPr lang="en-GB" dirty="0" smtClean="0"/>
              <a:t>Cybersecurity</a:t>
            </a:r>
          </a:p>
          <a:p>
            <a:pPr lvl="1"/>
            <a:r>
              <a:rPr lang="en-GB" dirty="0" smtClean="0"/>
              <a:t>National security</a:t>
            </a:r>
          </a:p>
          <a:p>
            <a:pPr lvl="1"/>
            <a:r>
              <a:rPr lang="en-GB" dirty="0" smtClean="0"/>
              <a:t>Growing up with the Internet (children)</a:t>
            </a:r>
          </a:p>
          <a:p>
            <a:pPr lvl="1"/>
            <a:r>
              <a:rPr lang="en-GB" dirty="0" smtClean="0"/>
              <a:t>Skills shortage</a:t>
            </a:r>
          </a:p>
          <a:p>
            <a:pPr lvl="1"/>
            <a:r>
              <a:rPr lang="en-GB" dirty="0"/>
              <a:t>Online Platforms and the Digital Single </a:t>
            </a:r>
            <a:r>
              <a:rPr lang="en-GB" dirty="0" smtClean="0"/>
              <a:t>Market</a:t>
            </a:r>
          </a:p>
          <a:p>
            <a:r>
              <a:rPr lang="en-GB" dirty="0" smtClean="0"/>
              <a:t>Oversight of regulatory authorities</a:t>
            </a:r>
          </a:p>
          <a:p>
            <a:pPr lvl="1"/>
            <a:endParaRPr lang="en-GB" dirty="0" smtClean="0"/>
          </a:p>
          <a:p>
            <a:endParaRPr lang="en-GB" dirty="0" smtClean="0"/>
          </a:p>
          <a:p>
            <a:endParaRPr lang="en-GB" dirty="0" smtClean="0"/>
          </a:p>
        </p:txBody>
      </p:sp>
      <p:sp>
        <p:nvSpPr>
          <p:cNvPr id="3" name="Footer Placeholder 2"/>
          <p:cNvSpPr>
            <a:spLocks noGrp="1"/>
          </p:cNvSpPr>
          <p:nvPr>
            <p:ph type="ftr" sz="quarter" idx="11"/>
          </p:nvPr>
        </p:nvSpPr>
        <p:spPr/>
        <p:txBody>
          <a:bodyPr/>
          <a:lstStyle/>
          <a:p>
            <a:r>
              <a:rPr lang="en-GB" smtClean="0"/>
              <a:t>Ewan Sutherland, March 2018, SISCA Dundee</a:t>
            </a:r>
            <a:endParaRPr lang="en-GB" dirty="0"/>
          </a:p>
        </p:txBody>
      </p:sp>
      <p:sp>
        <p:nvSpPr>
          <p:cNvPr id="4" name="Slide Number Placeholder 3"/>
          <p:cNvSpPr>
            <a:spLocks noGrp="1"/>
          </p:cNvSpPr>
          <p:nvPr>
            <p:ph type="sldNum" sz="quarter" idx="12"/>
          </p:nvPr>
        </p:nvSpPr>
        <p:spPr/>
        <p:txBody>
          <a:bodyPr/>
          <a:lstStyle/>
          <a:p>
            <a:fld id="{B8DCBC1F-FAB0-490F-AB84-3E6D5BC0F288}" type="slidenum">
              <a:rPr lang="en-GB" smtClean="0"/>
              <a:pPr/>
              <a:t>7</a:t>
            </a:fld>
            <a:endParaRPr lang="en-GB" dirty="0"/>
          </a:p>
        </p:txBody>
      </p:sp>
      <p:sp>
        <p:nvSpPr>
          <p:cNvPr id="5" name="Title 4"/>
          <p:cNvSpPr>
            <a:spLocks noGrp="1"/>
          </p:cNvSpPr>
          <p:nvPr>
            <p:ph type="title"/>
          </p:nvPr>
        </p:nvSpPr>
        <p:spPr/>
        <p:txBody>
          <a:bodyPr/>
          <a:lstStyle/>
          <a:p>
            <a:r>
              <a:rPr lang="en-GB" dirty="0" smtClean="0"/>
              <a:t>Parliament </a:t>
            </a:r>
            <a:endParaRPr lang="en-GB" dirty="0"/>
          </a:p>
        </p:txBody>
      </p:sp>
    </p:spTree>
    <p:extLst>
      <p:ext uri="{BB962C8B-B14F-4D97-AF65-F5344CB8AC3E}">
        <p14:creationId xmlns:p14="http://schemas.microsoft.com/office/powerpoint/2010/main" val="6050606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Some legislation dates back to 1970s:</a:t>
            </a:r>
          </a:p>
          <a:p>
            <a:pPr lvl="1"/>
            <a:r>
              <a:rPr lang="en-GB" dirty="0" smtClean="0"/>
              <a:t>Principles are very well established</a:t>
            </a:r>
          </a:p>
          <a:p>
            <a:pPr lvl="1"/>
            <a:r>
              <a:rPr lang="en-GB" dirty="0" smtClean="0"/>
              <a:t>Recent addition of the right </a:t>
            </a:r>
            <a:r>
              <a:rPr lang="en-GB" dirty="0"/>
              <a:t>to be </a:t>
            </a:r>
            <a:r>
              <a:rPr lang="en-GB" dirty="0" smtClean="0"/>
              <a:t>forgotten</a:t>
            </a:r>
          </a:p>
          <a:p>
            <a:r>
              <a:rPr lang="en-GB" dirty="0" smtClean="0"/>
              <a:t>United Kingdom:</a:t>
            </a:r>
          </a:p>
          <a:p>
            <a:pPr lvl="1"/>
            <a:r>
              <a:rPr lang="en-GB" dirty="0" smtClean="0"/>
              <a:t>Data Protection Act 1984 and 1998 </a:t>
            </a:r>
          </a:p>
          <a:p>
            <a:pPr lvl="1"/>
            <a:r>
              <a:rPr lang="en-GB" dirty="0" smtClean="0"/>
              <a:t>Data Protection Bill (in Commons)</a:t>
            </a:r>
          </a:p>
          <a:p>
            <a:r>
              <a:rPr lang="en-GB" dirty="0" smtClean="0"/>
              <a:t>European Union:</a:t>
            </a:r>
            <a:endParaRPr lang="en-GB" dirty="0"/>
          </a:p>
          <a:p>
            <a:pPr lvl="1"/>
            <a:r>
              <a:rPr lang="en-GB" dirty="0" smtClean="0"/>
              <a:t>Data </a:t>
            </a:r>
            <a:r>
              <a:rPr lang="en-GB" dirty="0"/>
              <a:t>Protection Directive (95/46/EC</a:t>
            </a:r>
            <a:r>
              <a:rPr lang="en-GB" dirty="0" smtClean="0"/>
              <a:t>)</a:t>
            </a:r>
          </a:p>
          <a:p>
            <a:pPr lvl="1"/>
            <a:r>
              <a:rPr lang="en-GB" dirty="0"/>
              <a:t>General Data Protection Regulation (EU) 2016/679 </a:t>
            </a:r>
          </a:p>
          <a:p>
            <a:pPr lvl="2"/>
            <a:r>
              <a:rPr lang="en-GB" dirty="0" smtClean="0"/>
              <a:t>explicit obligations on systems design</a:t>
            </a:r>
          </a:p>
          <a:p>
            <a:pPr lvl="1"/>
            <a:r>
              <a:rPr lang="en-GB" dirty="0" smtClean="0"/>
              <a:t>Considerable disagreements with USA </a:t>
            </a:r>
            <a:endParaRPr lang="en-GB" dirty="0"/>
          </a:p>
        </p:txBody>
      </p:sp>
      <p:sp>
        <p:nvSpPr>
          <p:cNvPr id="3" name="Footer Placeholder 2"/>
          <p:cNvSpPr>
            <a:spLocks noGrp="1"/>
          </p:cNvSpPr>
          <p:nvPr>
            <p:ph type="ftr" sz="quarter" idx="11"/>
          </p:nvPr>
        </p:nvSpPr>
        <p:spPr/>
        <p:txBody>
          <a:bodyPr/>
          <a:lstStyle/>
          <a:p>
            <a:r>
              <a:rPr lang="en-GB" smtClean="0"/>
              <a:t>Ewan Sutherland, March 2018, SISCA Dundee</a:t>
            </a:r>
            <a:endParaRPr lang="en-GB" dirty="0"/>
          </a:p>
        </p:txBody>
      </p:sp>
      <p:sp>
        <p:nvSpPr>
          <p:cNvPr id="4" name="Slide Number Placeholder 3"/>
          <p:cNvSpPr>
            <a:spLocks noGrp="1"/>
          </p:cNvSpPr>
          <p:nvPr>
            <p:ph type="sldNum" sz="quarter" idx="12"/>
          </p:nvPr>
        </p:nvSpPr>
        <p:spPr/>
        <p:txBody>
          <a:bodyPr/>
          <a:lstStyle/>
          <a:p>
            <a:fld id="{B8DCBC1F-FAB0-490F-AB84-3E6D5BC0F288}" type="slidenum">
              <a:rPr lang="en-GB" smtClean="0"/>
              <a:pPr/>
              <a:t>8</a:t>
            </a:fld>
            <a:endParaRPr lang="en-GB" dirty="0"/>
          </a:p>
        </p:txBody>
      </p:sp>
      <p:sp>
        <p:nvSpPr>
          <p:cNvPr id="5" name="Title 4"/>
          <p:cNvSpPr>
            <a:spLocks noGrp="1"/>
          </p:cNvSpPr>
          <p:nvPr>
            <p:ph type="title"/>
          </p:nvPr>
        </p:nvSpPr>
        <p:spPr/>
        <p:txBody>
          <a:bodyPr/>
          <a:lstStyle/>
          <a:p>
            <a:r>
              <a:rPr lang="en-GB" dirty="0" smtClean="0"/>
              <a:t>Data protection</a:t>
            </a:r>
            <a:endParaRPr lang="en-GB" dirty="0"/>
          </a:p>
        </p:txBody>
      </p:sp>
      <p:sp>
        <p:nvSpPr>
          <p:cNvPr id="6" name="TextBox 5">
            <a:hlinkClick r:id="rId2"/>
          </p:cNvPr>
          <p:cNvSpPr txBox="1"/>
          <p:nvPr/>
        </p:nvSpPr>
        <p:spPr>
          <a:xfrm>
            <a:off x="3707904" y="5949280"/>
            <a:ext cx="4824536" cy="646331"/>
          </a:xfrm>
          <a:prstGeom prst="rect">
            <a:avLst/>
          </a:prstGeom>
          <a:solidFill>
            <a:schemeClr val="accent1">
              <a:lumMod val="20000"/>
              <a:lumOff val="80000"/>
            </a:schemeClr>
          </a:solidFill>
          <a:ln>
            <a:solidFill>
              <a:schemeClr val="accent1">
                <a:lumMod val="75000"/>
              </a:schemeClr>
            </a:solidFill>
          </a:ln>
        </p:spPr>
        <p:txBody>
          <a:bodyPr wrap="square" rtlCol="0">
            <a:spAutoFit/>
          </a:bodyPr>
          <a:lstStyle/>
          <a:p>
            <a:r>
              <a:rPr lang="en-GB" dirty="0" smtClean="0">
                <a:solidFill>
                  <a:schemeClr val="accent2">
                    <a:lumMod val="75000"/>
                  </a:schemeClr>
                </a:solidFill>
              </a:rPr>
              <a:t>PM insisted at MSC that UK would retain strict data protection laws after Brexit</a:t>
            </a:r>
            <a:endParaRPr lang="en-GB" dirty="0">
              <a:solidFill>
                <a:schemeClr val="accent2">
                  <a:lumMod val="75000"/>
                </a:schemeClr>
              </a:solidFill>
            </a:endParaRPr>
          </a:p>
        </p:txBody>
      </p:sp>
    </p:spTree>
    <p:extLst>
      <p:ext uri="{BB962C8B-B14F-4D97-AF65-F5344CB8AC3E}">
        <p14:creationId xmlns:p14="http://schemas.microsoft.com/office/powerpoint/2010/main" val="7000241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986825063"/>
              </p:ext>
            </p:extLst>
          </p:nvPr>
        </p:nvGraphicFramePr>
        <p:xfrm>
          <a:off x="611560" y="1412776"/>
          <a:ext cx="7920880" cy="4389120"/>
        </p:xfrm>
        <a:graphic>
          <a:graphicData uri="http://schemas.openxmlformats.org/drawingml/2006/table">
            <a:tbl>
              <a:tblPr>
                <a:tableStyleId>{5C22544A-7EE6-4342-B048-85BDC9FD1C3A}</a:tableStyleId>
              </a:tblPr>
              <a:tblGrid>
                <a:gridCol w="1723259"/>
                <a:gridCol w="6197621"/>
              </a:tblGrid>
              <a:tr h="203200">
                <a:tc>
                  <a:txBody>
                    <a:bodyPr/>
                    <a:lstStyle/>
                    <a:p>
                      <a:pPr algn="l">
                        <a:lnSpc>
                          <a:spcPct val="100000"/>
                        </a:lnSpc>
                        <a:spcBef>
                          <a:spcPts val="0"/>
                        </a:spcBef>
                        <a:spcAft>
                          <a:spcPts val="0"/>
                        </a:spcAft>
                      </a:pPr>
                      <a:r>
                        <a:rPr lang="en-US" sz="1600" dirty="0" err="1">
                          <a:effectLst/>
                        </a:rPr>
                        <a:t>SecurView</a:t>
                      </a:r>
                      <a:r>
                        <a:rPr lang="en-US" sz="1600" dirty="0">
                          <a:effectLst/>
                        </a:rPr>
                        <a:t> cameras </a:t>
                      </a:r>
                      <a:endParaRPr lang="en-GB" sz="1400" dirty="0">
                        <a:effectLst/>
                      </a:endParaRPr>
                    </a:p>
                    <a:p>
                      <a:pPr algn="l">
                        <a:lnSpc>
                          <a:spcPct val="100000"/>
                        </a:lnSpc>
                        <a:spcBef>
                          <a:spcPts val="0"/>
                        </a:spcBef>
                        <a:spcAft>
                          <a:spcPts val="0"/>
                        </a:spcAft>
                      </a:pPr>
                      <a:r>
                        <a:rPr lang="en-US" sz="1600" dirty="0" err="1" smtClean="0">
                          <a:effectLst/>
                        </a:rPr>
                        <a:t>TRENDnet</a:t>
                      </a:r>
                      <a:endParaRPr lang="en-GB" sz="1400" dirty="0">
                        <a:effectLst/>
                        <a:latin typeface="Times New Roman"/>
                        <a:ea typeface="Times New Roman"/>
                        <a:cs typeface="Times New Roman"/>
                      </a:endParaRPr>
                    </a:p>
                  </a:txBody>
                  <a:tcPr marL="68580" marR="68580" marT="0" marB="0" anchor="ctr"/>
                </a:tc>
                <a:tc>
                  <a:txBody>
                    <a:bodyPr/>
                    <a:lstStyle/>
                    <a:p>
                      <a:pPr algn="l">
                        <a:lnSpc>
                          <a:spcPct val="100000"/>
                        </a:lnSpc>
                        <a:spcBef>
                          <a:spcPts val="0"/>
                        </a:spcBef>
                        <a:spcAft>
                          <a:spcPts val="0"/>
                        </a:spcAft>
                      </a:pPr>
                      <a:r>
                        <a:rPr lang="en-US" sz="1600" dirty="0">
                          <a:effectLst/>
                        </a:rPr>
                        <a:t>Lax security exposed the private lives of hundreds of consumers to public viewing on the Internet</a:t>
                      </a:r>
                      <a:endParaRPr lang="en-GB" sz="2400" dirty="0">
                        <a:effectLst/>
                        <a:latin typeface="Palatino Linotype"/>
                        <a:ea typeface="Times New Roman"/>
                        <a:cs typeface="Times New Roman"/>
                      </a:endParaRPr>
                    </a:p>
                  </a:txBody>
                  <a:tcPr marL="68580" marR="68580" marT="0" marB="0" anchor="ctr"/>
                </a:tc>
              </a:tr>
              <a:tr h="203200">
                <a:tc>
                  <a:txBody>
                    <a:bodyPr/>
                    <a:lstStyle/>
                    <a:p>
                      <a:pPr algn="l">
                        <a:lnSpc>
                          <a:spcPct val="100000"/>
                        </a:lnSpc>
                        <a:spcBef>
                          <a:spcPts val="0"/>
                        </a:spcBef>
                        <a:spcAft>
                          <a:spcPts val="0"/>
                        </a:spcAft>
                      </a:pPr>
                      <a:r>
                        <a:rPr lang="en-US" sz="1600" dirty="0" err="1">
                          <a:effectLst/>
                        </a:rPr>
                        <a:t>Siime</a:t>
                      </a:r>
                      <a:r>
                        <a:rPr lang="en-US" sz="1600" dirty="0">
                          <a:effectLst/>
                        </a:rPr>
                        <a:t> </a:t>
                      </a:r>
                      <a:r>
                        <a:rPr lang="en-US" sz="1600" dirty="0" smtClean="0">
                          <a:effectLst/>
                        </a:rPr>
                        <a:t>Eye</a:t>
                      </a:r>
                      <a:endParaRPr lang="en-GB" sz="1400" dirty="0">
                        <a:effectLst/>
                        <a:latin typeface="Times New Roman"/>
                        <a:ea typeface="Times New Roman"/>
                        <a:cs typeface="Times New Roman"/>
                      </a:endParaRPr>
                    </a:p>
                  </a:txBody>
                  <a:tcPr marL="68580" marR="68580" marT="0" marB="0" anchor="ctr"/>
                </a:tc>
                <a:tc>
                  <a:txBody>
                    <a:bodyPr/>
                    <a:lstStyle/>
                    <a:p>
                      <a:pPr algn="l">
                        <a:lnSpc>
                          <a:spcPct val="100000"/>
                        </a:lnSpc>
                        <a:spcBef>
                          <a:spcPts val="0"/>
                        </a:spcBef>
                        <a:spcAft>
                          <a:spcPts val="0"/>
                        </a:spcAft>
                      </a:pPr>
                      <a:r>
                        <a:rPr lang="en-US" sz="1600">
                          <a:effectLst/>
                        </a:rPr>
                        <a:t>A sex toy, manufactured by Svakom Design USA Ltd, had an embedded camera to allow users to capture and share ‘intimate’ moments. However, inadequate security allowed others to view the video streams.</a:t>
                      </a:r>
                      <a:endParaRPr lang="en-GB" sz="2400">
                        <a:effectLst/>
                        <a:latin typeface="Palatino Linotype"/>
                        <a:ea typeface="Times New Roman"/>
                        <a:cs typeface="Times New Roman"/>
                      </a:endParaRPr>
                    </a:p>
                  </a:txBody>
                  <a:tcPr marL="68580" marR="68580" marT="0" marB="0" anchor="ctr"/>
                </a:tc>
              </a:tr>
              <a:tr h="203200">
                <a:tc>
                  <a:txBody>
                    <a:bodyPr/>
                    <a:lstStyle/>
                    <a:p>
                      <a:pPr algn="l">
                        <a:lnSpc>
                          <a:spcPct val="100000"/>
                        </a:lnSpc>
                        <a:spcBef>
                          <a:spcPts val="0"/>
                        </a:spcBef>
                        <a:spcAft>
                          <a:spcPts val="0"/>
                        </a:spcAft>
                      </a:pPr>
                      <a:r>
                        <a:rPr lang="en-US" sz="1600" dirty="0" smtClean="0">
                          <a:effectLst/>
                        </a:rPr>
                        <a:t>D-Link</a:t>
                      </a:r>
                      <a:endParaRPr lang="en-GB" sz="1400" dirty="0">
                        <a:effectLst/>
                        <a:latin typeface="Times New Roman"/>
                        <a:ea typeface="Times New Roman"/>
                        <a:cs typeface="Times New Roman"/>
                      </a:endParaRPr>
                    </a:p>
                  </a:txBody>
                  <a:tcPr marL="68580" marR="68580" marT="0" marB="0" anchor="ctr"/>
                </a:tc>
                <a:tc>
                  <a:txBody>
                    <a:bodyPr/>
                    <a:lstStyle/>
                    <a:p>
                      <a:pPr algn="l">
                        <a:lnSpc>
                          <a:spcPct val="100000"/>
                        </a:lnSpc>
                        <a:spcBef>
                          <a:spcPts val="0"/>
                        </a:spcBef>
                        <a:spcAft>
                          <a:spcPts val="0"/>
                        </a:spcAft>
                      </a:pPr>
                      <a:r>
                        <a:rPr lang="en-US" sz="1600">
                          <a:effectLst/>
                        </a:rPr>
                        <a:t>Manufacturer failed to take reasonable steps to secure routers and Internet-protocol cameras.</a:t>
                      </a:r>
                      <a:endParaRPr lang="en-GB" sz="2400">
                        <a:effectLst/>
                        <a:latin typeface="Palatino Linotype"/>
                        <a:ea typeface="Times New Roman"/>
                        <a:cs typeface="Times New Roman"/>
                      </a:endParaRPr>
                    </a:p>
                  </a:txBody>
                  <a:tcPr marL="68580" marR="68580" marT="0" marB="0" anchor="ctr"/>
                </a:tc>
              </a:tr>
              <a:tr h="203200">
                <a:tc>
                  <a:txBody>
                    <a:bodyPr/>
                    <a:lstStyle/>
                    <a:p>
                      <a:pPr algn="l">
                        <a:lnSpc>
                          <a:spcPct val="100000"/>
                        </a:lnSpc>
                        <a:spcBef>
                          <a:spcPts val="0"/>
                        </a:spcBef>
                        <a:spcAft>
                          <a:spcPts val="0"/>
                        </a:spcAft>
                      </a:pPr>
                      <a:r>
                        <a:rPr lang="en-US" sz="1600" dirty="0">
                          <a:effectLst/>
                        </a:rPr>
                        <a:t>Abbott's implantable cardiac </a:t>
                      </a:r>
                      <a:r>
                        <a:rPr lang="en-US" sz="1600" dirty="0" smtClean="0">
                          <a:effectLst/>
                        </a:rPr>
                        <a:t>pacemakers</a:t>
                      </a:r>
                      <a:endParaRPr lang="en-GB" sz="1400" dirty="0">
                        <a:effectLst/>
                        <a:latin typeface="Times New Roman"/>
                        <a:ea typeface="Times New Roman"/>
                        <a:cs typeface="Times New Roman"/>
                      </a:endParaRPr>
                    </a:p>
                  </a:txBody>
                  <a:tcPr marL="68580" marR="68580" marT="0" marB="0" anchor="ctr"/>
                </a:tc>
                <a:tc>
                  <a:txBody>
                    <a:bodyPr/>
                    <a:lstStyle/>
                    <a:p>
                      <a:pPr algn="l">
                        <a:lnSpc>
                          <a:spcPct val="100000"/>
                        </a:lnSpc>
                        <a:spcBef>
                          <a:spcPts val="0"/>
                        </a:spcBef>
                        <a:spcAft>
                          <a:spcPts val="0"/>
                        </a:spcAft>
                      </a:pPr>
                      <a:r>
                        <a:rPr lang="en-US" sz="1600">
                          <a:effectLst/>
                        </a:rPr>
                        <a:t>The FDA approved a firmware update, effectively a product recall, to reduce the risk of patient harm due to potential exploitation of cybersecurity vulnerabilities</a:t>
                      </a:r>
                      <a:endParaRPr lang="en-GB" sz="2400">
                        <a:effectLst/>
                        <a:latin typeface="Palatino Linotype"/>
                        <a:ea typeface="Times New Roman"/>
                        <a:cs typeface="Times New Roman"/>
                      </a:endParaRPr>
                    </a:p>
                  </a:txBody>
                  <a:tcPr marL="68580" marR="68580" marT="0" marB="0" anchor="ctr"/>
                </a:tc>
              </a:tr>
              <a:tr h="203200">
                <a:tc>
                  <a:txBody>
                    <a:bodyPr/>
                    <a:lstStyle/>
                    <a:p>
                      <a:pPr algn="l">
                        <a:lnSpc>
                          <a:spcPct val="100000"/>
                        </a:lnSpc>
                        <a:spcBef>
                          <a:spcPts val="0"/>
                        </a:spcBef>
                        <a:spcAft>
                          <a:spcPts val="0"/>
                        </a:spcAft>
                      </a:pPr>
                      <a:r>
                        <a:rPr lang="en-US" sz="1600" dirty="0" smtClean="0">
                          <a:effectLst/>
                        </a:rPr>
                        <a:t>We-Vibe</a:t>
                      </a:r>
                      <a:endParaRPr lang="en-GB" sz="1400" dirty="0">
                        <a:effectLst/>
                      </a:endParaRPr>
                    </a:p>
                  </a:txBody>
                  <a:tcPr marL="68580" marR="68580" marT="0" marB="0" anchor="ctr"/>
                </a:tc>
                <a:tc>
                  <a:txBody>
                    <a:bodyPr/>
                    <a:lstStyle/>
                    <a:p>
                      <a:pPr algn="l">
                        <a:lnSpc>
                          <a:spcPct val="100000"/>
                        </a:lnSpc>
                        <a:spcBef>
                          <a:spcPts val="0"/>
                        </a:spcBef>
                        <a:spcAft>
                          <a:spcPts val="0"/>
                        </a:spcAft>
                      </a:pPr>
                      <a:r>
                        <a:rPr lang="en-US" sz="1600" dirty="0">
                          <a:effectLst/>
                        </a:rPr>
                        <a:t>Standard Innovation designed its high-end sex toy to </a:t>
                      </a:r>
                      <a:r>
                        <a:rPr lang="en-US" sz="1600" dirty="0" err="1">
                          <a:effectLst/>
                        </a:rPr>
                        <a:t>synchronise</a:t>
                      </a:r>
                      <a:r>
                        <a:rPr lang="en-US" sz="1600" dirty="0">
                          <a:effectLst/>
                        </a:rPr>
                        <a:t> with a smartphone app to collect and record intimate and sensitive data regarding use of the device, including the date and time and device settings, which were transmitted to its servers in Canada. Settled by class action.</a:t>
                      </a:r>
                      <a:endParaRPr lang="en-GB" sz="2400" dirty="0">
                        <a:effectLst/>
                        <a:latin typeface="Palatino Linotype"/>
                        <a:ea typeface="Times New Roman"/>
                        <a:cs typeface="Times New Roman"/>
                      </a:endParaRPr>
                    </a:p>
                  </a:txBody>
                  <a:tcPr marL="68580" marR="68580" marT="0" marB="0" anchor="ctr"/>
                </a:tc>
              </a:tr>
            </a:tbl>
          </a:graphicData>
        </a:graphic>
      </p:graphicFrame>
      <p:sp>
        <p:nvSpPr>
          <p:cNvPr id="3" name="Footer Placeholder 2"/>
          <p:cNvSpPr>
            <a:spLocks noGrp="1"/>
          </p:cNvSpPr>
          <p:nvPr>
            <p:ph type="ftr" sz="quarter" idx="11"/>
          </p:nvPr>
        </p:nvSpPr>
        <p:spPr/>
        <p:txBody>
          <a:bodyPr/>
          <a:lstStyle/>
          <a:p>
            <a:r>
              <a:rPr lang="en-GB" smtClean="0"/>
              <a:t>Ewan Sutherland, March 2018, SISCA Dundee</a:t>
            </a:r>
            <a:endParaRPr lang="en-GB" dirty="0"/>
          </a:p>
        </p:txBody>
      </p:sp>
      <p:sp>
        <p:nvSpPr>
          <p:cNvPr id="4" name="Slide Number Placeholder 3"/>
          <p:cNvSpPr>
            <a:spLocks noGrp="1"/>
          </p:cNvSpPr>
          <p:nvPr>
            <p:ph type="sldNum" sz="quarter" idx="12"/>
          </p:nvPr>
        </p:nvSpPr>
        <p:spPr/>
        <p:txBody>
          <a:bodyPr/>
          <a:lstStyle/>
          <a:p>
            <a:fld id="{B8DCBC1F-FAB0-490F-AB84-3E6D5BC0F288}" type="slidenum">
              <a:rPr lang="en-GB" smtClean="0"/>
              <a:pPr/>
              <a:t>9</a:t>
            </a:fld>
            <a:endParaRPr lang="en-GB" dirty="0"/>
          </a:p>
        </p:txBody>
      </p:sp>
      <p:sp>
        <p:nvSpPr>
          <p:cNvPr id="5" name="Title 4"/>
          <p:cNvSpPr>
            <a:spLocks noGrp="1"/>
          </p:cNvSpPr>
          <p:nvPr>
            <p:ph type="title"/>
          </p:nvPr>
        </p:nvSpPr>
        <p:spPr/>
        <p:txBody>
          <a:bodyPr>
            <a:normAutofit fontScale="90000"/>
          </a:bodyPr>
          <a:lstStyle/>
          <a:p>
            <a:r>
              <a:rPr lang="en-GB" dirty="0" smtClean="0"/>
              <a:t>USA: regulators and litigation in courts</a:t>
            </a:r>
            <a:endParaRPr lang="en-GB" dirty="0"/>
          </a:p>
        </p:txBody>
      </p:sp>
    </p:spTree>
    <p:extLst>
      <p:ext uri="{BB962C8B-B14F-4D97-AF65-F5344CB8AC3E}">
        <p14:creationId xmlns:p14="http://schemas.microsoft.com/office/powerpoint/2010/main" val="37902265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5731</TotalTime>
  <Words>992</Words>
  <Application>Microsoft Office PowerPoint</Application>
  <PresentationFormat>On-screen Show (4:3)</PresentationFormat>
  <Paragraphs>188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Internet of Things:  governance and metagovernance of networking everything</vt:lpstr>
      <vt:lpstr>Forecasts of things connected</vt:lpstr>
      <vt:lpstr>Metagovernance</vt:lpstr>
      <vt:lpstr>Multilevel governance</vt:lpstr>
      <vt:lpstr>European Regulatory Networks (ERNs)</vt:lpstr>
      <vt:lpstr>National cyber security centres</vt:lpstr>
      <vt:lpstr>Parliament </vt:lpstr>
      <vt:lpstr>Data protection</vt:lpstr>
      <vt:lpstr>USA: regulators and litigation in courts</vt:lpstr>
      <vt:lpstr>Surveillance</vt:lpstr>
      <vt:lpstr>Lobbying</vt:lpstr>
      <vt:lpstr>Conclusions </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ewan</dc:creator>
  <cp:lastModifiedBy>Ewan</cp:lastModifiedBy>
  <cp:revision>211</cp:revision>
  <dcterms:created xsi:type="dcterms:W3CDTF">2010-03-21T16:36:07Z</dcterms:created>
  <dcterms:modified xsi:type="dcterms:W3CDTF">2018-03-01T14:46:25Z</dcterms:modified>
</cp:coreProperties>
</file>