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92" r:id="rId4"/>
    <p:sldId id="296" r:id="rId5"/>
    <p:sldId id="271" r:id="rId6"/>
    <p:sldId id="267" r:id="rId7"/>
    <p:sldId id="276" r:id="rId8"/>
    <p:sldId id="264" r:id="rId9"/>
    <p:sldId id="295" r:id="rId10"/>
    <p:sldId id="306" r:id="rId11"/>
    <p:sldId id="294" r:id="rId12"/>
    <p:sldId id="278" r:id="rId13"/>
    <p:sldId id="270" r:id="rId14"/>
    <p:sldId id="307" r:id="rId15"/>
    <p:sldId id="310" r:id="rId16"/>
    <p:sldId id="312" r:id="rId17"/>
    <p:sldId id="285" r:id="rId18"/>
    <p:sldId id="286" r:id="rId19"/>
    <p:sldId id="297" r:id="rId20"/>
    <p:sldId id="25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6701"/>
    <a:srgbClr val="FFC200"/>
    <a:srgbClr val="3A5166"/>
    <a:srgbClr val="526F8A"/>
    <a:srgbClr val="32465B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13" autoAdjust="0"/>
    <p:restoredTop sz="66235" autoAdjust="0"/>
  </p:normalViewPr>
  <p:slideViewPr>
    <p:cSldViewPr>
      <p:cViewPr>
        <p:scale>
          <a:sx n="70" d="100"/>
          <a:sy n="70" d="100"/>
        </p:scale>
        <p:origin x="-994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7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6FF82-8A63-40EC-9909-7B41A9434C0F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18E80-D6BF-4B22-8E97-06FD5FF58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4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29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7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6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18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490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859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0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6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2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1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4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17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23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2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8E80-D6BF-4B22-8E97-06FD5FF587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203598"/>
            <a:ext cx="7772400" cy="1102519"/>
          </a:xfrm>
        </p:spPr>
        <p:txBody>
          <a:bodyPr>
            <a:normAutofit/>
          </a:bodyPr>
          <a:lstStyle>
            <a:lvl1pPr>
              <a:defRPr lang="en-GB" sz="2800" b="1" i="1" kern="12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480" y="2914650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lang="en-GB" sz="1600" kern="1200" dirty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00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78976"/>
            <a:ext cx="8147248" cy="30929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5181" y="881246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85181" y="4790497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85179" y="-20538"/>
            <a:ext cx="2520000" cy="252000"/>
          </a:xfrm>
          <a:solidFill>
            <a:srgbClr val="896701"/>
          </a:solidFill>
        </p:spPr>
        <p:txBody>
          <a:bodyPr anchor="ctr">
            <a:noAutofit/>
          </a:bodyPr>
          <a:lstStyle>
            <a:lvl1pPr marL="0" indent="0"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</a:lstStyle>
          <a:p>
            <a:pPr lvl="0"/>
            <a:r>
              <a:rPr lang="en-GB" dirty="0" smtClean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88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75606"/>
            <a:ext cx="3956248" cy="3328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552" y="1275606"/>
            <a:ext cx="3956248" cy="3328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5181" y="881246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85181" y="4790497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85179" y="-20538"/>
            <a:ext cx="2520000" cy="252000"/>
          </a:xfrm>
          <a:solidFill>
            <a:srgbClr val="896701"/>
          </a:solidFill>
        </p:spPr>
        <p:txBody>
          <a:bodyPr anchor="ctr">
            <a:noAutofit/>
          </a:bodyPr>
          <a:lstStyle>
            <a:lvl1pPr marL="0" indent="0"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</a:lstStyle>
          <a:p>
            <a:pPr lvl="0"/>
            <a:r>
              <a:rPr lang="en-GB" dirty="0" smtClean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17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21184"/>
            <a:ext cx="3957836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701006"/>
            <a:ext cx="3957836" cy="24549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10" y="1221184"/>
            <a:ext cx="3959391" cy="479822"/>
          </a:xfrm>
        </p:spPr>
        <p:txBody>
          <a:bodyPr anchor="b">
            <a:normAutofit/>
          </a:bodyPr>
          <a:lstStyle>
            <a:lvl1pPr marL="0" indent="0">
              <a:buNone/>
              <a:defRPr sz="19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410" y="1701006"/>
            <a:ext cx="3959391" cy="24549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5181" y="881246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85181" y="4772911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85179" y="-20538"/>
            <a:ext cx="2520000" cy="252000"/>
          </a:xfrm>
          <a:solidFill>
            <a:srgbClr val="896701"/>
          </a:solidFill>
        </p:spPr>
        <p:txBody>
          <a:bodyPr anchor="ctr">
            <a:noAutofit/>
          </a:bodyPr>
          <a:lstStyle>
            <a:lvl1pPr marL="0" indent="0"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</a:lstStyle>
          <a:p>
            <a:pPr lvl="0"/>
            <a:r>
              <a:rPr lang="en-GB" dirty="0" smtClean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44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5181" y="894747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85181" y="4803998"/>
            <a:ext cx="8558821" cy="0"/>
          </a:xfrm>
          <a:prstGeom prst="line">
            <a:avLst/>
          </a:prstGeom>
          <a:ln>
            <a:solidFill>
              <a:srgbClr val="89670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85179" y="-7037"/>
            <a:ext cx="2520000" cy="252000"/>
          </a:xfrm>
          <a:solidFill>
            <a:srgbClr val="896701"/>
          </a:solidFill>
        </p:spPr>
        <p:txBody>
          <a:bodyPr anchor="ctr">
            <a:noAutofit/>
          </a:bodyPr>
          <a:lstStyle>
            <a:lvl1pPr marL="0" indent="0"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</a:lstStyle>
          <a:p>
            <a:pPr lvl="0"/>
            <a:r>
              <a:rPr lang="en-GB" dirty="0" smtClean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8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8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11910"/>
            <a:ext cx="9144000" cy="113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9592" y="2211710"/>
            <a:ext cx="3237666" cy="1200329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Presenter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CF8-7333-45D0-9DFC-616B9DD63723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5181" y="881246"/>
            <a:ext cx="85588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85181" y="4790497"/>
            <a:ext cx="85588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85179" y="-20538"/>
            <a:ext cx="2520000" cy="252000"/>
          </a:xfrm>
          <a:solidFill>
            <a:srgbClr val="896701"/>
          </a:solidFill>
        </p:spPr>
        <p:txBody>
          <a:bodyPr anchor="ctr">
            <a:noAutofit/>
          </a:bodyPr>
          <a:lstStyle>
            <a:lvl1pPr marL="0" indent="0"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</a:lstStyle>
          <a:p>
            <a:pPr lvl="0"/>
            <a:r>
              <a:rPr lang="en-GB" dirty="0" smtClean="0"/>
              <a:t>Section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149796" y="22117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/>
                <a:cs typeface="Arial"/>
              </a:rPr>
              <a:t>Supported by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The award made by the RCUK Digital Economy programme to the University of Aberdeen; award reference: EP/N028074/1.</a:t>
            </a:r>
            <a:endParaRPr lang="en-GB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99592" y="3527186"/>
            <a:ext cx="1908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www.trustlens.org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PSRC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6" y="4133498"/>
            <a:ext cx="963331" cy="51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K Digital Economy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179498"/>
            <a:ext cx="792088" cy="4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versity of Aberdeen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89" y="4173300"/>
            <a:ext cx="1475517" cy="4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9552" y="4083918"/>
            <a:ext cx="1260882" cy="616714"/>
          </a:xfrm>
          <a:prstGeom prst="rect">
            <a:avLst/>
          </a:prstGeom>
        </p:spPr>
      </p:pic>
      <p:pic>
        <p:nvPicPr>
          <p:cNvPr id="1032" name="Picture 8" descr="ity University of London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61" y="4154304"/>
            <a:ext cx="1551929" cy="4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versity of Nottingham 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45" y="4182654"/>
            <a:ext cx="1320416" cy="4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D411-B775-40D5-B19B-4B012CF24220}" type="datetimeFigureOut">
              <a:rPr lang="en-GB" smtClean="0"/>
              <a:t>01/03/2018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FC91E-9DDD-4BFC-9B9F-40020E944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6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552" y="483517"/>
            <a:ext cx="8147248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563638"/>
            <a:ext cx="8147248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1818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20CF8-7333-45D0-9DFC-616B9DD63723}" type="datetimeFigureOut">
              <a:rPr lang="en-GB" smtClean="0"/>
              <a:t>01/03/2018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818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1818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84864-4FDF-4585-A3C7-4C4E64A7C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GB" sz="1800" b="1" i="1" kern="1200" dirty="0" smtClean="0">
          <a:solidFill>
            <a:schemeClr val="tx1"/>
          </a:solidFill>
          <a:latin typeface="Arial"/>
          <a:ea typeface="+mn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8.tiff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tiff"/><Relationship Id="rId4" Type="http://schemas.openxmlformats.org/officeDocument/2006/relationships/image" Target="../media/image18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Community Driven Transparency Model for the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480" y="2914650"/>
            <a:ext cx="7120880" cy="2158958"/>
          </a:xfrm>
        </p:spPr>
        <p:txBody>
          <a:bodyPr>
            <a:normAutofit/>
          </a:bodyPr>
          <a:lstStyle/>
          <a:p>
            <a:r>
              <a:rPr lang="en-US" b="1" dirty="0" smtClean="0"/>
              <a:t>David </a:t>
            </a:r>
            <a:r>
              <a:rPr lang="en-US" b="1" dirty="0" err="1" smtClean="0"/>
              <a:t>Corsar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TrustLens</a:t>
            </a:r>
            <a:r>
              <a:rPr lang="en-US" dirty="0" smtClean="0"/>
              <a:t> Project Team</a:t>
            </a:r>
          </a:p>
          <a:p>
            <a:r>
              <a:rPr lang="en-US" dirty="0" smtClean="0"/>
              <a:t>Aberdeen: Pete Edwards, Caitlin </a:t>
            </a:r>
            <a:r>
              <a:rPr lang="en-US" dirty="0" err="1" smtClean="0"/>
              <a:t>Cottrill</a:t>
            </a:r>
            <a:r>
              <a:rPr lang="en-US" dirty="0" smtClean="0"/>
              <a:t>, Naomi Jacobs, Milan </a:t>
            </a:r>
            <a:r>
              <a:rPr lang="en-US" dirty="0" err="1" smtClean="0"/>
              <a:t>Markovic</a:t>
            </a:r>
            <a:endParaRPr lang="en-US" dirty="0" smtClean="0"/>
          </a:p>
          <a:p>
            <a:r>
              <a:rPr lang="en-US" dirty="0" smtClean="0"/>
              <a:t>City: Raj </a:t>
            </a:r>
            <a:r>
              <a:rPr lang="en-US" dirty="0" err="1" smtClean="0"/>
              <a:t>Muttukrishnan</a:t>
            </a:r>
            <a:r>
              <a:rPr lang="en-US" dirty="0" smtClean="0"/>
              <a:t>, </a:t>
            </a:r>
            <a:r>
              <a:rPr lang="en-US" dirty="0" err="1" smtClean="0"/>
              <a:t>Waqar</a:t>
            </a:r>
            <a:r>
              <a:rPr lang="en-US" dirty="0" smtClean="0"/>
              <a:t> Asif</a:t>
            </a:r>
          </a:p>
          <a:p>
            <a:r>
              <a:rPr lang="en-US" dirty="0" smtClean="0"/>
              <a:t>Nottingham: Karen Salt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050" y="1995686"/>
            <a:ext cx="4572000" cy="2236227"/>
          </a:xfrm>
          <a:prstGeom prst="rect">
            <a:avLst/>
          </a:prstGeom>
          <a:effectLst>
            <a:glow rad="381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60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"/>
    </mc:Choice>
    <mc:Fallback xmlns="">
      <p:transition spd="slow" advTm="22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9809"/>
            <a:ext cx="2592288" cy="2522976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Sensor and System Deployments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64096" y="1466686"/>
            <a:ext cx="1609341" cy="880215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cwm_1_uds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cxnSp>
        <p:nvCxnSpPr>
          <p:cNvPr id="79" name="Elbow Connector 78"/>
          <p:cNvCxnSpPr>
            <a:stCxn id="31" idx="1"/>
            <a:endCxn id="34" idx="3"/>
          </p:cNvCxnSpPr>
          <p:nvPr/>
        </p:nvCxnSpPr>
        <p:spPr>
          <a:xfrm rot="10800000">
            <a:off x="2339754" y="1474038"/>
            <a:ext cx="924343" cy="432757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2582082" y="1139052"/>
            <a:ext cx="1053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i</a:t>
            </a:r>
            <a:r>
              <a:rPr lang="en-US" sz="1400" dirty="0" smtClean="0">
                <a:solidFill>
                  <a:schemeClr val="accent3"/>
                </a:solidFill>
              </a:rPr>
              <a:t>s hosted by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1601" y="1186005"/>
            <a:ext cx="1368152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Platform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bin_1_lid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06420" y="3943992"/>
            <a:ext cx="1898513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Deployment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bin_1_monitoring</a:t>
            </a:r>
          </a:p>
        </p:txBody>
      </p:sp>
      <p:cxnSp>
        <p:nvCxnSpPr>
          <p:cNvPr id="23" name="Elbow Connector 22"/>
          <p:cNvCxnSpPr>
            <a:stCxn id="31" idx="1"/>
            <a:endCxn id="20" idx="3"/>
          </p:cNvCxnSpPr>
          <p:nvPr/>
        </p:nvCxnSpPr>
        <p:spPr>
          <a:xfrm rot="10800000" flipV="1">
            <a:off x="2604934" y="1906794"/>
            <a:ext cx="659163" cy="232523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19285" y="2465942"/>
            <a:ext cx="1066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has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deployment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Sensor Capabilities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cxnSp>
        <p:nvCxnSpPr>
          <p:cNvPr id="26" name="Elbow Connector 25"/>
          <p:cNvCxnSpPr>
            <a:stCxn id="31" idx="2"/>
            <a:endCxn id="41" idx="0"/>
          </p:cNvCxnSpPr>
          <p:nvPr/>
        </p:nvCxnSpPr>
        <p:spPr>
          <a:xfrm rot="16200000" flipH="1">
            <a:off x="3464966" y="2950701"/>
            <a:ext cx="1260872" cy="5327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264096" y="1466686"/>
            <a:ext cx="1609341" cy="880215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cwm_1_uds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cxnSp>
        <p:nvCxnSpPr>
          <p:cNvPr id="46" name="Elbow Connector 45"/>
          <p:cNvCxnSpPr>
            <a:stCxn id="31" idx="3"/>
            <a:endCxn id="51" idx="1"/>
          </p:cNvCxnSpPr>
          <p:nvPr/>
        </p:nvCxnSpPr>
        <p:spPr>
          <a:xfrm>
            <a:off x="4873437" y="1906794"/>
            <a:ext cx="778684" cy="58620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31" idx="3"/>
            <a:endCxn id="53" idx="1"/>
          </p:cNvCxnSpPr>
          <p:nvPr/>
        </p:nvCxnSpPr>
        <p:spPr>
          <a:xfrm>
            <a:off x="4873437" y="1906794"/>
            <a:ext cx="778683" cy="221790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860032" y="1599017"/>
            <a:ext cx="1727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h</a:t>
            </a:r>
            <a:r>
              <a:rPr lang="en-US" sz="1400" dirty="0" smtClean="0">
                <a:solidFill>
                  <a:schemeClr val="accent6"/>
                </a:solidFill>
              </a:rPr>
              <a:t>as system capability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067199" y="2354969"/>
            <a:ext cx="837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observes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0773" y="3607773"/>
            <a:ext cx="1882529" cy="912283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Observable Property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Bin Fill Level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bin_1_fill_level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52121" y="2008654"/>
            <a:ext cx="1882529" cy="968682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System Capability</a:t>
            </a:r>
          </a:p>
          <a:p>
            <a:pPr algn="ctr"/>
            <a:r>
              <a:rPr lang="en-US" sz="1400" dirty="0" err="1"/>
              <a:t>u</a:t>
            </a:r>
            <a:r>
              <a:rPr lang="en-US" sz="1400" dirty="0" err="1" smtClean="0"/>
              <a:t>ds_accuracy_cap</a:t>
            </a:r>
            <a:endParaRPr lang="en-US" sz="1400" dirty="0" smtClean="0"/>
          </a:p>
          <a:p>
            <a:pPr algn="ctr"/>
            <a:r>
              <a:rPr lang="en-US" sz="1400" dirty="0" smtClean="0"/>
              <a:t>value: </a:t>
            </a:r>
            <a:r>
              <a:rPr lang="en-US" sz="1400" dirty="0" smtClean="0">
                <a:solidFill>
                  <a:srgbClr val="7030A0"/>
                </a:solidFill>
              </a:rPr>
              <a:t>0.1 </a:t>
            </a:r>
          </a:p>
          <a:p>
            <a:pPr algn="ctr"/>
            <a:r>
              <a:rPr lang="en-US" sz="1400" dirty="0"/>
              <a:t>u</a:t>
            </a:r>
            <a:r>
              <a:rPr lang="en-US" sz="1400" dirty="0" smtClean="0"/>
              <a:t>nits: </a:t>
            </a:r>
            <a:r>
              <a:rPr lang="en-US" sz="1400" dirty="0" smtClean="0">
                <a:solidFill>
                  <a:srgbClr val="7030A0"/>
                </a:solidFill>
              </a:rPr>
              <a:t>millimeter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652120" y="3589406"/>
            <a:ext cx="1882529" cy="1070576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System Capability</a:t>
            </a:r>
          </a:p>
          <a:p>
            <a:pPr algn="ctr"/>
            <a:r>
              <a:rPr lang="en-US" sz="1400" dirty="0" err="1" smtClean="0"/>
              <a:t>uds_freq_cap</a:t>
            </a:r>
            <a:endParaRPr lang="en-US" sz="1400" dirty="0" smtClean="0"/>
          </a:p>
          <a:p>
            <a:pPr algn="ctr"/>
            <a:r>
              <a:rPr lang="en-US" sz="1400" dirty="0" smtClean="0"/>
              <a:t>value: </a:t>
            </a:r>
            <a:r>
              <a:rPr lang="en-US" sz="1400" dirty="0" smtClean="0">
                <a:solidFill>
                  <a:srgbClr val="7030A0"/>
                </a:solidFill>
              </a:rPr>
              <a:t>1</a:t>
            </a:r>
          </a:p>
          <a:p>
            <a:pPr algn="ctr"/>
            <a:r>
              <a:rPr lang="en-US" sz="1400" dirty="0" smtClean="0"/>
              <a:t>units: </a:t>
            </a:r>
            <a:r>
              <a:rPr lang="en-US" sz="1400" dirty="0" smtClean="0">
                <a:solidFill>
                  <a:srgbClr val="7030A0"/>
                </a:solidFill>
              </a:rPr>
              <a:t>millisecond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84913" y="1292940"/>
            <a:ext cx="1512168" cy="59598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Accuracy</a:t>
            </a:r>
          </a:p>
          <a:p>
            <a:pPr algn="ctr"/>
            <a:r>
              <a:rPr lang="en-US" sz="1400" dirty="0" err="1">
                <a:solidFill>
                  <a:srgbClr val="7030A0"/>
                </a:solidFill>
              </a:rPr>
              <a:t>uds_accuracy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39" name="Elbow Connector 38"/>
          <p:cNvCxnSpPr>
            <a:stCxn id="51" idx="3"/>
            <a:endCxn id="38" idx="2"/>
          </p:cNvCxnSpPr>
          <p:nvPr/>
        </p:nvCxnSpPr>
        <p:spPr>
          <a:xfrm flipV="1">
            <a:off x="7534650" y="1888924"/>
            <a:ext cx="806347" cy="604071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33577" y="2479997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for property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607461" y="3048852"/>
            <a:ext cx="1512168" cy="59598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Frequency</a:t>
            </a:r>
            <a:endParaRPr lang="en-US" sz="1400" b="1" dirty="0">
              <a:solidFill>
                <a:schemeClr val="accent6"/>
              </a:solidFill>
            </a:endParaRPr>
          </a:p>
          <a:p>
            <a:pPr algn="ctr"/>
            <a:r>
              <a:rPr lang="en-US" sz="1400" b="1" dirty="0" err="1" smtClean="0">
                <a:solidFill>
                  <a:srgbClr val="7030A0"/>
                </a:solidFill>
              </a:rPr>
              <a:t>uds_frequency</a:t>
            </a:r>
            <a:endParaRPr lang="en-US" sz="1400" b="1" dirty="0">
              <a:solidFill>
                <a:srgbClr val="7030A0"/>
              </a:solidFill>
            </a:endParaRPr>
          </a:p>
        </p:txBody>
      </p:sp>
      <p:cxnSp>
        <p:nvCxnSpPr>
          <p:cNvPr id="48" name="Elbow Connector 47"/>
          <p:cNvCxnSpPr>
            <a:stCxn id="53" idx="3"/>
            <a:endCxn id="47" idx="2"/>
          </p:cNvCxnSpPr>
          <p:nvPr/>
        </p:nvCxnSpPr>
        <p:spPr>
          <a:xfrm flipV="1">
            <a:off x="7534649" y="3644836"/>
            <a:ext cx="828896" cy="479858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544869" y="4126321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for property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2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9809"/>
            <a:ext cx="2592288" cy="2522976"/>
          </a:xfrm>
        </p:spPr>
      </p:pic>
    </p:spTree>
    <p:extLst>
      <p:ext uri="{BB962C8B-B14F-4D97-AF65-F5344CB8AC3E}">
        <p14:creationId xmlns:p14="http://schemas.microsoft.com/office/powerpoint/2010/main" val="20252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</a:t>
            </a:r>
            <a:r>
              <a:rPr lang="en-GB" dirty="0"/>
              <a:t>How does it know the bin is full</a:t>
            </a:r>
            <a:r>
              <a:rPr lang="en-GB" dirty="0" smtClean="0"/>
              <a:t>? Sensor or smell detector?”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75606"/>
            <a:ext cx="4104456" cy="10801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Transparency Model Query (English): </a:t>
            </a:r>
            <a:r>
              <a:rPr lang="en-GB" dirty="0" smtClean="0"/>
              <a:t>“Which subsystem(s) of a communal waste monitor is capable of observing the fill level in deployment bin_1_monitoring”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Result</a:t>
            </a:r>
            <a:endParaRPr lang="en-GB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68828" y="2894622"/>
            <a:ext cx="5947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SELECT ?system WHERE </a:t>
            </a:r>
            <a:r>
              <a:rPr lang="en-GB" dirty="0"/>
              <a:t>{</a:t>
            </a:r>
          </a:p>
          <a:p>
            <a:r>
              <a:rPr lang="en-GB" dirty="0"/>
              <a:t> </a:t>
            </a:r>
            <a:r>
              <a:rPr lang="en-GB" dirty="0" smtClean="0"/>
              <a:t>?</a:t>
            </a:r>
            <a:r>
              <a:rPr lang="en-GB" dirty="0"/>
              <a:t>system a </a:t>
            </a:r>
            <a:r>
              <a:rPr lang="en-GB" dirty="0" err="1"/>
              <a:t>ssn:System</a:t>
            </a:r>
            <a:r>
              <a:rPr lang="en-GB" dirty="0"/>
              <a:t>;</a:t>
            </a:r>
          </a:p>
          <a:p>
            <a:r>
              <a:rPr lang="en-GB" dirty="0"/>
              <a:t>  </a:t>
            </a:r>
            <a:r>
              <a:rPr lang="en-GB" dirty="0" smtClean="0"/>
              <a:t> </a:t>
            </a:r>
            <a:r>
              <a:rPr lang="en-GB" dirty="0" err="1" smtClean="0"/>
              <a:t>ssn:hasDeployment</a:t>
            </a:r>
            <a:r>
              <a:rPr lang="en-GB" dirty="0"/>
              <a:t> </a:t>
            </a:r>
            <a:r>
              <a:rPr lang="en-GB" dirty="0" smtClean="0"/>
              <a:t>:bin_1_monitoring</a:t>
            </a:r>
            <a:endParaRPr lang="en-GB" dirty="0"/>
          </a:p>
          <a:p>
            <a:r>
              <a:rPr lang="en-GB" dirty="0" smtClean="0"/>
              <a:t>   </a:t>
            </a:r>
            <a:r>
              <a:rPr lang="en-GB" dirty="0" err="1" smtClean="0"/>
              <a:t>sosa:observes</a:t>
            </a:r>
            <a:r>
              <a:rPr lang="en-GB" dirty="0" smtClean="0"/>
              <a:t>/</a:t>
            </a:r>
            <a:r>
              <a:rPr lang="en-GB" dirty="0" err="1" smtClean="0"/>
              <a:t>rdfs:type</a:t>
            </a:r>
            <a:r>
              <a:rPr lang="en-GB" dirty="0" smtClean="0"/>
              <a:t> </a:t>
            </a:r>
            <a:r>
              <a:rPr lang="en-GB" dirty="0" err="1" smtClean="0"/>
              <a:t>tl:BinFillLevel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}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6460" y="2560716"/>
            <a:ext cx="436558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Transparency Model Query (SPARQL)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40152" y="2355726"/>
            <a:ext cx="1609341" cy="880215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cwm_1_uds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5606"/>
            <a:ext cx="2592288" cy="2522976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“I would like to know what data is being collected”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cxnSp>
        <p:nvCxnSpPr>
          <p:cNvPr id="26" name="Elbow Connector 25"/>
          <p:cNvCxnSpPr>
            <a:stCxn id="31" idx="3"/>
            <a:endCxn id="41" idx="0"/>
          </p:cNvCxnSpPr>
          <p:nvPr/>
        </p:nvCxnSpPr>
        <p:spPr>
          <a:xfrm>
            <a:off x="6762696" y="1643706"/>
            <a:ext cx="879124" cy="1767775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5153355" y="1203598"/>
            <a:ext cx="1609341" cy="880215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cwm_1_uds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cxnSp>
        <p:nvCxnSpPr>
          <p:cNvPr id="42" name="Elbow Connector 41"/>
          <p:cNvCxnSpPr>
            <a:stCxn id="54" idx="3"/>
            <a:endCxn id="41" idx="0"/>
          </p:cNvCxnSpPr>
          <p:nvPr/>
        </p:nvCxnSpPr>
        <p:spPr>
          <a:xfrm>
            <a:off x="5993200" y="3163848"/>
            <a:ext cx="1648620" cy="247633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4" idx="2"/>
            <a:endCxn id="51" idx="1"/>
          </p:cNvCxnSpPr>
          <p:nvPr/>
        </p:nvCxnSpPr>
        <p:spPr>
          <a:xfrm rot="16200000" flipH="1">
            <a:off x="4908826" y="3236317"/>
            <a:ext cx="1009057" cy="1629660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54" idx="0"/>
            <a:endCxn id="53" idx="0"/>
          </p:cNvCxnSpPr>
          <p:nvPr/>
        </p:nvCxnSpPr>
        <p:spPr>
          <a:xfrm rot="16200000" flipH="1" flipV="1">
            <a:off x="3067441" y="1400155"/>
            <a:ext cx="150161" cy="2912004"/>
          </a:xfrm>
          <a:prstGeom prst="bentConnector3">
            <a:avLst>
              <a:gd name="adj1" fmla="val -152237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915816" y="2263973"/>
            <a:ext cx="1799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has feature of interest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93916" y="1347614"/>
            <a:ext cx="837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observes</a:t>
            </a:r>
            <a:endParaRPr lang="en-US" sz="1400" dirty="0">
              <a:solidFill>
                <a:schemeClr val="accent3"/>
              </a:solidFill>
            </a:endParaRPr>
          </a:p>
        </p:txBody>
      </p:sp>
      <p:cxnSp>
        <p:nvCxnSpPr>
          <p:cNvPr id="79" name="Elbow Connector 78"/>
          <p:cNvCxnSpPr>
            <a:stCxn id="31" idx="1"/>
            <a:endCxn id="34" idx="3"/>
          </p:cNvCxnSpPr>
          <p:nvPr/>
        </p:nvCxnSpPr>
        <p:spPr>
          <a:xfrm rot="10800000">
            <a:off x="2987825" y="1474038"/>
            <a:ext cx="2165531" cy="169669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084168" y="2908961"/>
            <a:ext cx="15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o</a:t>
            </a:r>
            <a:r>
              <a:rPr lang="en-US" sz="1400" dirty="0" smtClean="0">
                <a:solidFill>
                  <a:schemeClr val="accent3"/>
                </a:solidFill>
              </a:rPr>
              <a:t>bserved property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21247" y="1139052"/>
            <a:ext cx="1053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i</a:t>
            </a:r>
            <a:r>
              <a:rPr lang="en-US" sz="1400" dirty="0" smtClean="0">
                <a:solidFill>
                  <a:schemeClr val="accent3"/>
                </a:solidFill>
              </a:rPr>
              <a:t>s hosted by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619672" y="1186005"/>
            <a:ext cx="1368152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Platform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bin_1_lid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228184" y="3411481"/>
            <a:ext cx="2827272" cy="67243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Observable Property, </a:t>
            </a:r>
            <a:r>
              <a:rPr lang="en-US" sz="1400" b="1" dirty="0">
                <a:solidFill>
                  <a:srgbClr val="7030A0"/>
                </a:solidFill>
              </a:rPr>
              <a:t>Bin</a:t>
            </a:r>
            <a:r>
              <a:rPr lang="en-US" sz="1400" b="1" dirty="0" smtClean="0">
                <a:solidFill>
                  <a:schemeClr val="accent3"/>
                </a:solidFill>
              </a:rPr>
              <a:t> </a:t>
            </a:r>
            <a:r>
              <a:rPr lang="en-US" sz="1400" b="1" dirty="0" smtClean="0">
                <a:solidFill>
                  <a:srgbClr val="7030A0"/>
                </a:solidFill>
              </a:rPr>
              <a:t>Fill Level</a:t>
            </a:r>
            <a:r>
              <a:rPr lang="en-US" sz="1400" dirty="0" smtClean="0">
                <a:solidFill>
                  <a:srgbClr val="7030A0"/>
                </a:solidFill>
              </a:rPr>
              <a:t> bin_1_fill_level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28184" y="4163338"/>
            <a:ext cx="1882529" cy="784676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Result</a:t>
            </a:r>
          </a:p>
          <a:p>
            <a:pPr algn="ctr"/>
            <a:r>
              <a:rPr lang="en-US" sz="1400" dirty="0" smtClean="0"/>
              <a:t>value: </a:t>
            </a:r>
            <a:r>
              <a:rPr lang="en-US" sz="1400" dirty="0" smtClean="0">
                <a:solidFill>
                  <a:srgbClr val="7030A0"/>
                </a:solidFill>
              </a:rPr>
              <a:t>25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units: </a:t>
            </a:r>
            <a:r>
              <a:rPr lang="en-US" sz="1400" dirty="0" smtClean="0">
                <a:solidFill>
                  <a:srgbClr val="7030A0"/>
                </a:solidFill>
              </a:rPr>
              <a:t>Percent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5255" y="2931238"/>
            <a:ext cx="1882529" cy="67243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Feature Of Interest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203848" y="2781077"/>
            <a:ext cx="2789352" cy="765542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Observation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bin_1_fill_obs_1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r</a:t>
            </a:r>
            <a:r>
              <a:rPr lang="en-US" sz="1400" dirty="0" smtClean="0">
                <a:solidFill>
                  <a:schemeClr val="accent3"/>
                </a:solidFill>
              </a:rPr>
              <a:t>esult time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7030A0"/>
                </a:solidFill>
              </a:rPr>
              <a:t>20170802T11:41:00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4013" y="3579862"/>
            <a:ext cx="894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has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  <a:r>
              <a:rPr lang="en-US" sz="1400" dirty="0" smtClean="0">
                <a:solidFill>
                  <a:schemeClr val="accent3"/>
                </a:solidFill>
              </a:rPr>
              <a:t>result</a:t>
            </a:r>
            <a:endParaRPr lang="en-US" sz="1400" dirty="0">
              <a:solidFill>
                <a:schemeClr val="accent3"/>
              </a:solidFill>
            </a:endParaRPr>
          </a:p>
        </p:txBody>
      </p:sp>
      <p:cxnSp>
        <p:nvCxnSpPr>
          <p:cNvPr id="35" name="Elbow Connector 34"/>
          <p:cNvCxnSpPr>
            <a:stCxn id="31" idx="2"/>
          </p:cNvCxnSpPr>
          <p:nvPr/>
        </p:nvCxnSpPr>
        <p:spPr>
          <a:xfrm rot="5400000">
            <a:off x="5528449" y="2351500"/>
            <a:ext cx="697264" cy="16189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76283" y="2139025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made observation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Captures what the system can do, not what it is actually doing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Limited deployment description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Does not capture how data are used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Not concerned with control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1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9809"/>
            <a:ext cx="2592288" cy="2522976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“What is the system doing?”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452732" y="1466686"/>
            <a:ext cx="1839348" cy="880215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Sensor, </a:t>
            </a:r>
            <a:r>
              <a:rPr lang="en-US" sz="1400" b="1" dirty="0">
                <a:solidFill>
                  <a:schemeClr val="accent2"/>
                </a:solidFill>
              </a:rPr>
              <a:t>Agent</a:t>
            </a:r>
            <a:endParaRPr lang="en-US" sz="1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cwm_1_uds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17303" y="2931790"/>
            <a:ext cx="1898513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Deployment, </a:t>
            </a:r>
            <a:r>
              <a:rPr lang="en-US" sz="1400" b="1" dirty="0">
                <a:solidFill>
                  <a:schemeClr val="accent2"/>
                </a:solidFill>
              </a:rPr>
              <a:t>Activity</a:t>
            </a:r>
            <a:endParaRPr lang="en-US" sz="1400" b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bin_1_monitoring</a:t>
            </a:r>
          </a:p>
        </p:txBody>
      </p:sp>
      <p:cxnSp>
        <p:nvCxnSpPr>
          <p:cNvPr id="23" name="Elbow Connector 22"/>
          <p:cNvCxnSpPr>
            <a:stCxn id="31" idx="1"/>
            <a:endCxn id="20" idx="0"/>
          </p:cNvCxnSpPr>
          <p:nvPr/>
        </p:nvCxnSpPr>
        <p:spPr>
          <a:xfrm rot="10800000" flipV="1">
            <a:off x="1966560" y="1906794"/>
            <a:ext cx="1486172" cy="1024996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52716" y="1543893"/>
            <a:ext cx="15147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has deployment,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2201" y="2480578"/>
            <a:ext cx="1297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was associated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with</a:t>
            </a:r>
            <a:endParaRPr lang="en-GB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6732240" y="3683454"/>
            <a:ext cx="2070989" cy="828266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Plan,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Observe Every Minute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…</a:t>
            </a:r>
          </a:p>
        </p:txBody>
      </p:sp>
      <p:cxnSp>
        <p:nvCxnSpPr>
          <p:cNvPr id="19" name="Elbow Connector 18"/>
          <p:cNvCxnSpPr>
            <a:stCxn id="84" idx="3"/>
            <a:endCxn id="17" idx="1"/>
          </p:cNvCxnSpPr>
          <p:nvPr/>
        </p:nvCxnSpPr>
        <p:spPr>
          <a:xfrm>
            <a:off x="5724128" y="3584782"/>
            <a:ext cx="1008112" cy="512805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613531" y="4054245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h</a:t>
            </a:r>
            <a:r>
              <a:rPr lang="en-US" sz="1400" b="1" dirty="0" smtClean="0">
                <a:solidFill>
                  <a:schemeClr val="accent2"/>
                </a:solidFill>
              </a:rPr>
              <a:t>ad plan</a:t>
            </a:r>
            <a:endParaRPr lang="en-GB" sz="1400" dirty="0"/>
          </a:p>
        </p:txBody>
      </p:sp>
      <p:sp>
        <p:nvSpPr>
          <p:cNvPr id="84" name="Rounded Rectangle 83"/>
          <p:cNvSpPr/>
          <p:nvPr/>
        </p:nvSpPr>
        <p:spPr>
          <a:xfrm>
            <a:off x="4156382" y="3291830"/>
            <a:ext cx="1567746" cy="585903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Association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6648644" y="1785913"/>
            <a:ext cx="2238179" cy="681872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Role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Sensor Performing Sensing</a:t>
            </a:r>
          </a:p>
          <a:p>
            <a:pPr algn="ctr"/>
            <a:endParaRPr lang="en-US" sz="1400" dirty="0" smtClean="0">
              <a:solidFill>
                <a:srgbClr val="7030A0"/>
              </a:solidFill>
            </a:endParaRPr>
          </a:p>
        </p:txBody>
      </p:sp>
      <p:cxnSp>
        <p:nvCxnSpPr>
          <p:cNvPr id="94" name="Elbow Connector 93"/>
          <p:cNvCxnSpPr>
            <a:stCxn id="84" idx="0"/>
          </p:cNvCxnSpPr>
          <p:nvPr/>
        </p:nvCxnSpPr>
        <p:spPr>
          <a:xfrm rot="16200000" flipV="1">
            <a:off x="4380948" y="2732523"/>
            <a:ext cx="974602" cy="144012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4761423" y="2427734"/>
            <a:ext cx="60266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agent</a:t>
            </a:r>
            <a:endParaRPr lang="en-GB" sz="1400" dirty="0"/>
          </a:p>
        </p:txBody>
      </p:sp>
      <p:cxnSp>
        <p:nvCxnSpPr>
          <p:cNvPr id="105" name="Straight Arrow Connector 104"/>
          <p:cNvCxnSpPr/>
          <p:nvPr/>
        </p:nvCxnSpPr>
        <p:spPr>
          <a:xfrm flipV="1">
            <a:off x="2915816" y="2126849"/>
            <a:ext cx="536916" cy="876949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84" idx="1"/>
          </p:cNvCxnSpPr>
          <p:nvPr/>
        </p:nvCxnSpPr>
        <p:spPr>
          <a:xfrm>
            <a:off x="2915816" y="3406173"/>
            <a:ext cx="1240566" cy="178609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2882941" y="3406173"/>
            <a:ext cx="1019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qualified 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association</a:t>
            </a:r>
            <a:endParaRPr lang="en-GB" sz="1400" dirty="0"/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5613531" y="2419292"/>
            <a:ext cx="1035113" cy="872538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934201" y="2869710"/>
            <a:ext cx="798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h</a:t>
            </a:r>
            <a:r>
              <a:rPr lang="en-US" sz="1400" b="1" dirty="0" smtClean="0">
                <a:solidFill>
                  <a:schemeClr val="accent2"/>
                </a:solidFill>
              </a:rPr>
              <a:t>ad role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284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76" grpId="0"/>
      <p:bldP spid="84" grpId="0" animBg="1"/>
      <p:bldP spid="90" grpId="0" animBg="1"/>
      <p:bldP spid="98" grpId="0"/>
      <p:bldP spid="111" grpId="0"/>
      <p:bldP spid="1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600" dirty="0" smtClean="0"/>
              <a:t>“Was a community consultation carried out when making decisions about it?”</a:t>
            </a:r>
            <a:endParaRPr lang="en-GB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Realisation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227197" y="1995686"/>
            <a:ext cx="1898513" cy="576064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Deployment, </a:t>
            </a:r>
            <a:r>
              <a:rPr lang="en-US" sz="1400" b="1" dirty="0">
                <a:solidFill>
                  <a:schemeClr val="accent2"/>
                </a:solidFill>
              </a:rPr>
              <a:t>Activity</a:t>
            </a:r>
            <a:endParaRPr lang="en-US" sz="1400" b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bin_1_monitoring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48264" y="1995686"/>
            <a:ext cx="2016224" cy="711696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Deployment Related Activity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80312" y="1009031"/>
            <a:ext cx="1224136" cy="423664"/>
          </a:xfrm>
          <a:prstGeom prst="roundRect">
            <a:avLst/>
          </a:prstGeom>
          <a:ln w="317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cxnSp>
        <p:nvCxnSpPr>
          <p:cNvPr id="9" name="Elbow Connector 8"/>
          <p:cNvCxnSpPr>
            <a:stCxn id="7" idx="0"/>
            <a:endCxn id="8" idx="2"/>
          </p:cNvCxnSpPr>
          <p:nvPr/>
        </p:nvCxnSpPr>
        <p:spPr>
          <a:xfrm rot="5400000" flipH="1" flipV="1">
            <a:off x="7692883" y="1696189"/>
            <a:ext cx="562991" cy="36004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28384" y="1635646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subclass of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25710" y="2575723"/>
            <a:ext cx="2592288" cy="644099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Deployment Related 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cwm_1_bin_1_installation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64088" y="3702673"/>
            <a:ext cx="2592288" cy="644099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Deployment Related Activity</a:t>
            </a:r>
          </a:p>
          <a:p>
            <a:pPr algn="ctr"/>
            <a:r>
              <a:rPr lang="en-US" sz="1400" dirty="0" err="1">
                <a:solidFill>
                  <a:srgbClr val="7030A0"/>
                </a:solidFill>
              </a:rPr>
              <a:t>s</a:t>
            </a:r>
            <a:r>
              <a:rPr lang="en-US" sz="1400" dirty="0" err="1" smtClean="0">
                <a:solidFill>
                  <a:srgbClr val="7030A0"/>
                </a:solidFill>
              </a:rPr>
              <a:t>mart_bin_rollout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53376" y="1012752"/>
            <a:ext cx="2867574" cy="982934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Agent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Joe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acting on behalf of: </a:t>
            </a:r>
            <a:r>
              <a:rPr lang="en-US" sz="1400" dirty="0" err="1" smtClean="0">
                <a:solidFill>
                  <a:srgbClr val="7030A0"/>
                </a:solidFill>
              </a:rPr>
              <a:t>Bintech</a:t>
            </a:r>
            <a:endParaRPr lang="en-US" sz="1400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h</a:t>
            </a:r>
            <a:r>
              <a:rPr lang="en-US" sz="1400" dirty="0" smtClean="0">
                <a:solidFill>
                  <a:schemeClr val="accent2"/>
                </a:solidFill>
              </a:rPr>
              <a:t>ad role: </a:t>
            </a:r>
            <a:r>
              <a:rPr lang="en-US" sz="1400" dirty="0" smtClean="0">
                <a:solidFill>
                  <a:srgbClr val="7030A0"/>
                </a:solidFill>
              </a:rPr>
              <a:t>System Installer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22" name="Elbow Connector 21"/>
          <p:cNvCxnSpPr>
            <a:stCxn id="6" idx="2"/>
            <a:endCxn id="14" idx="1"/>
          </p:cNvCxnSpPr>
          <p:nvPr/>
        </p:nvCxnSpPr>
        <p:spPr>
          <a:xfrm rot="16200000" flipH="1">
            <a:off x="1488071" y="2260133"/>
            <a:ext cx="326023" cy="949256"/>
          </a:xfrm>
          <a:prstGeom prst="bentConnector2">
            <a:avLst/>
          </a:prstGeom>
          <a:ln w="31750">
            <a:solidFill>
              <a:srgbClr val="7030A0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4716016" y="2897773"/>
            <a:ext cx="1942234" cy="804900"/>
          </a:xfrm>
          <a:prstGeom prst="bentConnector2">
            <a:avLst/>
          </a:prstGeom>
          <a:ln w="31750">
            <a:solidFill>
              <a:srgbClr val="7030A0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475656" y="3677493"/>
            <a:ext cx="2026805" cy="694457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Agent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Aberdeen City Council</a:t>
            </a:r>
          </a:p>
        </p:txBody>
      </p:sp>
      <p:cxnSp>
        <p:nvCxnSpPr>
          <p:cNvPr id="38" name="Elbow Connector 37"/>
          <p:cNvCxnSpPr>
            <a:stCxn id="14" idx="0"/>
            <a:endCxn id="18" idx="2"/>
          </p:cNvCxnSpPr>
          <p:nvPr/>
        </p:nvCxnSpPr>
        <p:spPr>
          <a:xfrm rot="5400000" flipH="1" flipV="1">
            <a:off x="3814490" y="1603051"/>
            <a:ext cx="580037" cy="1365309"/>
          </a:xfrm>
          <a:prstGeom prst="bentConnector3">
            <a:avLst>
              <a:gd name="adj1" fmla="val 50000"/>
            </a:avLst>
          </a:prstGeom>
          <a:ln w="31750">
            <a:solidFill>
              <a:srgbClr val="7030A0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5" idx="1"/>
            <a:endCxn id="34" idx="3"/>
          </p:cNvCxnSpPr>
          <p:nvPr/>
        </p:nvCxnSpPr>
        <p:spPr>
          <a:xfrm rot="10800000">
            <a:off x="3502462" y="4024723"/>
            <a:ext cx="1861627" cy="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35896" y="4058740"/>
            <a:ext cx="168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associated with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46004" y="2263973"/>
            <a:ext cx="1990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associated with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7940" y="2889059"/>
            <a:ext cx="146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informed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94484" y="2912045"/>
            <a:ext cx="146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informed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2859" y="1027709"/>
            <a:ext cx="2827236" cy="576064"/>
          </a:xfrm>
          <a:prstGeom prst="roundRect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Communal Waste Monitor, </a:t>
            </a:r>
            <a:r>
              <a:rPr lang="en-US" sz="1400" b="1" dirty="0" smtClean="0">
                <a:solidFill>
                  <a:schemeClr val="accent2"/>
                </a:solidFill>
              </a:rPr>
              <a:t>Entity</a:t>
            </a:r>
            <a:endParaRPr lang="en-US" sz="1400" b="1" dirty="0">
              <a:solidFill>
                <a:srgbClr val="7030A0"/>
              </a:solidFill>
            </a:endParaRP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cwm_1</a:t>
            </a:r>
          </a:p>
        </p:txBody>
      </p:sp>
      <p:cxnSp>
        <p:nvCxnSpPr>
          <p:cNvPr id="41" name="Elbow Connector 40"/>
          <p:cNvCxnSpPr>
            <a:stCxn id="6" idx="0"/>
            <a:endCxn id="39" idx="2"/>
          </p:cNvCxnSpPr>
          <p:nvPr/>
        </p:nvCxnSpPr>
        <p:spPr>
          <a:xfrm rot="5400000" flipH="1" flipV="1">
            <a:off x="1115509" y="1664719"/>
            <a:ext cx="391913" cy="270023"/>
          </a:xfrm>
          <a:prstGeom prst="bentConnector3">
            <a:avLst>
              <a:gd name="adj1" fmla="val 50000"/>
            </a:avLst>
          </a:prstGeom>
          <a:ln w="31750">
            <a:solidFill>
              <a:srgbClr val="7030A0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450068" y="1645842"/>
            <a:ext cx="146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used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34" grpId="0" animBg="1"/>
      <p:bldP spid="45" grpId="0"/>
      <p:bldP spid="47" grpId="0"/>
      <p:bldP spid="50" grpId="0"/>
      <p:bldP spid="51" grpId="0"/>
      <p:bldP spid="39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2520966" y="4731990"/>
            <a:ext cx="15692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                       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“How </a:t>
            </a:r>
            <a:r>
              <a:rPr lang="en-GB" dirty="0" smtClean="0"/>
              <a:t>are the data used?”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cxnSp>
        <p:nvCxnSpPr>
          <p:cNvPr id="42" name="Elbow Connector 41"/>
          <p:cNvCxnSpPr>
            <a:stCxn id="54" idx="2"/>
            <a:endCxn id="53" idx="0"/>
          </p:cNvCxnSpPr>
          <p:nvPr/>
        </p:nvCxnSpPr>
        <p:spPr>
          <a:xfrm rot="16200000" flipH="1">
            <a:off x="1305468" y="1999368"/>
            <a:ext cx="533863" cy="26788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14431" y="1811232"/>
            <a:ext cx="146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</a:t>
            </a:r>
            <a:r>
              <a:rPr lang="en-US" sz="1400" dirty="0" smtClean="0">
                <a:solidFill>
                  <a:schemeClr val="accent2"/>
                </a:solidFill>
              </a:rPr>
              <a:t>as generated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74201" y="980289"/>
            <a:ext cx="2569607" cy="765542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rIns="36000" rtlCol="0" anchor="t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Observation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bin_1_fill_obs_1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r</a:t>
            </a:r>
            <a:r>
              <a:rPr lang="en-US" sz="1400" dirty="0" smtClean="0">
                <a:solidFill>
                  <a:schemeClr val="accent3"/>
                </a:solidFill>
              </a:rPr>
              <a:t>esult time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7030A0"/>
                </a:solidFill>
              </a:rPr>
              <a:t>20170802T11:41:00</a:t>
            </a:r>
          </a:p>
        </p:txBody>
      </p:sp>
      <p:cxnSp>
        <p:nvCxnSpPr>
          <p:cNvPr id="35" name="Elbow Connector 34"/>
          <p:cNvCxnSpPr/>
          <p:nvPr/>
        </p:nvCxnSpPr>
        <p:spPr>
          <a:xfrm>
            <a:off x="12892188" y="2337164"/>
            <a:ext cx="1354320" cy="33656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93434" y="329183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used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" name="Snip Same Side Corner Rectangle 4"/>
          <p:cNvSpPr/>
          <p:nvPr/>
        </p:nvSpPr>
        <p:spPr>
          <a:xfrm>
            <a:off x="94080" y="4227934"/>
            <a:ext cx="2579818" cy="850643"/>
          </a:xfrm>
          <a:prstGeom prst="snip2Same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Agent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Pinnacle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had role: </a:t>
            </a:r>
            <a:r>
              <a:rPr lang="en-US" sz="1400" dirty="0" err="1" smtClean="0">
                <a:solidFill>
                  <a:srgbClr val="7030A0"/>
                </a:solidFill>
              </a:rPr>
              <a:t>Data_Comms_Provider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79" name="Elbow Connector 78"/>
          <p:cNvCxnSpPr>
            <a:stCxn id="53" idx="2"/>
            <a:endCxn id="66" idx="1"/>
          </p:cNvCxnSpPr>
          <p:nvPr/>
        </p:nvCxnSpPr>
        <p:spPr>
          <a:xfrm rot="16200000" flipH="1">
            <a:off x="1387963" y="3432804"/>
            <a:ext cx="641291" cy="245630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>
            <a:off x="12892188" y="3177975"/>
            <a:ext cx="1354318" cy="113998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>
            <a:off x="12892188" y="4078655"/>
            <a:ext cx="1354320" cy="15132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2956790" y="2032984"/>
            <a:ext cx="142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2"/>
                </a:solidFill>
              </a:rPr>
              <a:t>wasGeneratedBy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69686" y="2825072"/>
            <a:ext cx="142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2"/>
                </a:solidFill>
              </a:rPr>
              <a:t>wasGeneratedBy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969686" y="3761176"/>
            <a:ext cx="142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2"/>
                </a:solidFill>
              </a:rPr>
              <a:t>wasGeneratedBy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831423" y="3595386"/>
            <a:ext cx="2756835" cy="56175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Data Transfer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data_transfer_20170802T1142</a:t>
            </a:r>
          </a:p>
        </p:txBody>
      </p:sp>
      <p:cxnSp>
        <p:nvCxnSpPr>
          <p:cNvPr id="82" name="Elbow Connector 81"/>
          <p:cNvCxnSpPr>
            <a:stCxn id="51" idx="1"/>
            <a:endCxn id="66" idx="0"/>
          </p:cNvCxnSpPr>
          <p:nvPr/>
        </p:nvCxnSpPr>
        <p:spPr>
          <a:xfrm rot="10800000" flipV="1">
            <a:off x="3209841" y="1450158"/>
            <a:ext cx="95730" cy="2145227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5" idx="0"/>
            <a:endCxn id="66" idx="2"/>
          </p:cNvCxnSpPr>
          <p:nvPr/>
        </p:nvCxnSpPr>
        <p:spPr>
          <a:xfrm flipV="1">
            <a:off x="2673898" y="4157143"/>
            <a:ext cx="535943" cy="496113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3247729" y="4334781"/>
            <a:ext cx="15692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associated with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610381" y="1347614"/>
            <a:ext cx="2426115" cy="552000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Data Storage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data_storage_876876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44008" y="3677916"/>
            <a:ext cx="1924779" cy="69403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Dashboard Graph Building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graph_build_315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305571" y="924965"/>
            <a:ext cx="2707028" cy="105038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Entity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in_1_fill_result_1_copy</a:t>
            </a:r>
            <a:endParaRPr lang="en-US" sz="1400" b="1" dirty="0">
              <a:solidFill>
                <a:schemeClr val="accent2"/>
              </a:solidFill>
            </a:endParaRPr>
          </a:p>
          <a:p>
            <a:pPr algn="ctr"/>
            <a:r>
              <a:rPr lang="en-US" sz="1400" dirty="0"/>
              <a:t>value: </a:t>
            </a:r>
            <a:r>
              <a:rPr lang="en-US" sz="1400" dirty="0" smtClean="0">
                <a:solidFill>
                  <a:srgbClr val="7030A0"/>
                </a:solidFill>
              </a:rPr>
              <a:t>25, </a:t>
            </a:r>
            <a:r>
              <a:rPr lang="en-US" sz="1400" dirty="0" smtClean="0"/>
              <a:t>units</a:t>
            </a:r>
            <a:r>
              <a:rPr lang="en-US" sz="1400" dirty="0"/>
              <a:t>: </a:t>
            </a:r>
            <a:r>
              <a:rPr lang="en-US" sz="1400" dirty="0" smtClean="0">
                <a:solidFill>
                  <a:srgbClr val="7030A0"/>
                </a:solidFill>
              </a:rPr>
              <a:t>Percent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at location</a:t>
            </a:r>
            <a:r>
              <a:rPr lang="en-US" sz="1400" dirty="0">
                <a:solidFill>
                  <a:srgbClr val="7030A0"/>
                </a:solidFill>
              </a:rPr>
              <a:t>: </a:t>
            </a:r>
            <a:r>
              <a:rPr lang="en-US" sz="1400" dirty="0" smtClean="0">
                <a:solidFill>
                  <a:srgbClr val="7030A0"/>
                </a:solidFill>
              </a:rPr>
              <a:t>server.bintech.com</a:t>
            </a:r>
            <a:endParaRPr lang="en-US" sz="1400" dirty="0">
              <a:solidFill>
                <a:srgbClr val="7030A0"/>
              </a:solidFill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303270" y="2370820"/>
            <a:ext cx="3052082" cy="92195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rIns="36000" rtlCol="0" anchor="t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Entity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in_1_fill_result_1_in_store</a:t>
            </a:r>
            <a:endParaRPr lang="en-US" sz="1400" b="1" dirty="0">
              <a:solidFill>
                <a:schemeClr val="accent2"/>
              </a:solidFill>
            </a:endParaRPr>
          </a:p>
          <a:p>
            <a:pPr algn="ctr"/>
            <a:r>
              <a:rPr lang="en-US" sz="1400" dirty="0"/>
              <a:t>value: </a:t>
            </a:r>
            <a:r>
              <a:rPr lang="en-US" sz="1400" dirty="0" smtClean="0">
                <a:solidFill>
                  <a:srgbClr val="7030A0"/>
                </a:solidFill>
              </a:rPr>
              <a:t>25,</a:t>
            </a:r>
            <a:r>
              <a:rPr lang="en-US" sz="1400" dirty="0" smtClean="0"/>
              <a:t>units</a:t>
            </a:r>
            <a:r>
              <a:rPr lang="en-US" sz="1400" dirty="0"/>
              <a:t>: </a:t>
            </a:r>
            <a:r>
              <a:rPr lang="en-US" sz="1400" dirty="0">
                <a:solidFill>
                  <a:srgbClr val="7030A0"/>
                </a:solidFill>
              </a:rPr>
              <a:t>Percent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dirty="0" smtClean="0">
                <a:solidFill>
                  <a:schemeClr val="accent2"/>
                </a:solidFill>
              </a:rPr>
              <a:t>t location</a:t>
            </a:r>
            <a:r>
              <a:rPr lang="en-US" sz="1400" dirty="0" smtClean="0">
                <a:solidFill>
                  <a:srgbClr val="7030A0"/>
                </a:solidFill>
              </a:rPr>
              <a:t>: database.bintech.com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15810" y="2279694"/>
            <a:ext cx="1939966" cy="955280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Result</a:t>
            </a:r>
            <a:r>
              <a:rPr lang="en-US" sz="1400" b="1" dirty="0"/>
              <a:t>, </a:t>
            </a:r>
            <a:r>
              <a:rPr lang="en-US" sz="1400" b="1" dirty="0">
                <a:solidFill>
                  <a:schemeClr val="accent2"/>
                </a:solidFill>
              </a:rPr>
              <a:t>Entity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in_123_fill_result_1</a:t>
            </a:r>
            <a:endParaRPr lang="en-US" sz="1400" b="1" dirty="0">
              <a:solidFill>
                <a:schemeClr val="accent2"/>
              </a:solidFill>
            </a:endParaRPr>
          </a:p>
          <a:p>
            <a:pPr algn="ctr"/>
            <a:r>
              <a:rPr lang="en-US" sz="1400" dirty="0"/>
              <a:t>value: </a:t>
            </a:r>
            <a:r>
              <a:rPr lang="en-US" sz="1400" dirty="0">
                <a:solidFill>
                  <a:srgbClr val="7030A0"/>
                </a:solidFill>
              </a:rPr>
              <a:t>25</a:t>
            </a:r>
          </a:p>
          <a:p>
            <a:pPr algn="ctr"/>
            <a:r>
              <a:rPr lang="en-US" sz="1400" dirty="0"/>
              <a:t>units: </a:t>
            </a:r>
            <a:r>
              <a:rPr lang="en-US" sz="1400" dirty="0">
                <a:solidFill>
                  <a:srgbClr val="7030A0"/>
                </a:solidFill>
              </a:rPr>
              <a:t>Percent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247729" y="1986051"/>
            <a:ext cx="146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</a:t>
            </a:r>
            <a:r>
              <a:rPr lang="en-US" sz="1400" dirty="0" smtClean="0">
                <a:solidFill>
                  <a:schemeClr val="accent2"/>
                </a:solidFill>
              </a:rPr>
              <a:t>as generated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77" name="Elbow Connector 76"/>
          <p:cNvCxnSpPr>
            <a:endCxn id="48" idx="0"/>
          </p:cNvCxnSpPr>
          <p:nvPr/>
        </p:nvCxnSpPr>
        <p:spPr>
          <a:xfrm>
            <a:off x="6012599" y="998365"/>
            <a:ext cx="1810840" cy="349249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7134223" y="96782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used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103" name="Elbow Connector 102"/>
          <p:cNvCxnSpPr>
            <a:stCxn id="52" idx="0"/>
            <a:endCxn id="48" idx="2"/>
          </p:cNvCxnSpPr>
          <p:nvPr/>
        </p:nvCxnSpPr>
        <p:spPr>
          <a:xfrm rot="5400000" flipH="1" flipV="1">
            <a:off x="6590772" y="1138153"/>
            <a:ext cx="471206" cy="1994128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5912025" y="2119957"/>
            <a:ext cx="146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</a:t>
            </a:r>
            <a:r>
              <a:rPr lang="en-US" sz="1400" dirty="0" smtClean="0">
                <a:solidFill>
                  <a:schemeClr val="accent2"/>
                </a:solidFill>
              </a:rPr>
              <a:t>as generated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549199" y="3089112"/>
            <a:ext cx="1440160" cy="607119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Entity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graph.png</a:t>
            </a:r>
          </a:p>
        </p:txBody>
      </p:sp>
      <p:cxnSp>
        <p:nvCxnSpPr>
          <p:cNvPr id="111" name="Elbow Connector 110"/>
          <p:cNvCxnSpPr>
            <a:stCxn id="52" idx="2"/>
            <a:endCxn id="50" idx="0"/>
          </p:cNvCxnSpPr>
          <p:nvPr/>
        </p:nvCxnSpPr>
        <p:spPr>
          <a:xfrm rot="5400000">
            <a:off x="5525286" y="3373890"/>
            <a:ext cx="385139" cy="222913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829311" y="3363838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used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116" name="Elbow Connector 115"/>
          <p:cNvCxnSpPr>
            <a:stCxn id="50" idx="3"/>
            <a:endCxn id="109" idx="1"/>
          </p:cNvCxnSpPr>
          <p:nvPr/>
        </p:nvCxnSpPr>
        <p:spPr>
          <a:xfrm flipV="1">
            <a:off x="6568787" y="3392672"/>
            <a:ext cx="980412" cy="632261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092280" y="3673487"/>
            <a:ext cx="146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</a:t>
            </a:r>
            <a:r>
              <a:rPr lang="en-US" sz="1400" dirty="0" smtClean="0">
                <a:solidFill>
                  <a:schemeClr val="accent2"/>
                </a:solidFill>
              </a:rPr>
              <a:t>as generated by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20" name="Snip Same Side Corner Rectangle 119"/>
          <p:cNvSpPr/>
          <p:nvPr/>
        </p:nvSpPr>
        <p:spPr>
          <a:xfrm>
            <a:off x="6660232" y="4313209"/>
            <a:ext cx="2473143" cy="765368"/>
          </a:xfrm>
          <a:prstGeom prst="snip2Same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Agent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John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had role: </a:t>
            </a:r>
            <a:r>
              <a:rPr lang="en-US" sz="1400" dirty="0" err="1" smtClean="0">
                <a:solidFill>
                  <a:srgbClr val="7030A0"/>
                </a:solidFill>
              </a:rPr>
              <a:t>Dashboard_User</a:t>
            </a:r>
            <a:endParaRPr lang="en-US" sz="1400" dirty="0">
              <a:solidFill>
                <a:srgbClr val="7030A0"/>
              </a:solidFill>
            </a:endParaRPr>
          </a:p>
          <a:p>
            <a:pPr algn="ctr"/>
            <a:endParaRPr lang="en-US" sz="1400" dirty="0">
              <a:solidFill>
                <a:schemeClr val="accent4"/>
              </a:solidFill>
            </a:endParaRPr>
          </a:p>
        </p:txBody>
      </p:sp>
      <p:cxnSp>
        <p:nvCxnSpPr>
          <p:cNvPr id="123" name="Elbow Connector 122"/>
          <p:cNvCxnSpPr>
            <a:stCxn id="50" idx="2"/>
            <a:endCxn id="120" idx="2"/>
          </p:cNvCxnSpPr>
          <p:nvPr/>
        </p:nvCxnSpPr>
        <p:spPr>
          <a:xfrm rot="16200000" flipH="1">
            <a:off x="5971344" y="4007004"/>
            <a:ext cx="323943" cy="1053834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4816941" y="4784253"/>
            <a:ext cx="18432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was associated with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“How are the data used?”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851671"/>
            <a:ext cx="5904656" cy="504056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Transparency Model Query (SPARQL)</a:t>
            </a:r>
            <a:endParaRPr lang="en-GB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Realisation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2139702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SELECT </a:t>
            </a:r>
            <a:r>
              <a:rPr lang="en-GB" sz="1600" dirty="0" smtClean="0"/>
              <a:t>?</a:t>
            </a:r>
            <a:r>
              <a:rPr lang="en-GB" sz="1600" dirty="0"/>
              <a:t>activity WHERE {</a:t>
            </a:r>
          </a:p>
          <a:p>
            <a:r>
              <a:rPr lang="en-GB" sz="1600" dirty="0"/>
              <a:t>   </a:t>
            </a:r>
            <a:r>
              <a:rPr lang="en-GB" sz="1600" dirty="0" smtClean="0"/>
              <a:t>:cwm_1 </a:t>
            </a:r>
            <a:r>
              <a:rPr lang="en-GB" sz="1600" dirty="0" err="1"/>
              <a:t>ssn:hasSubSystem</a:t>
            </a:r>
            <a:r>
              <a:rPr lang="en-GB" sz="1600" dirty="0"/>
              <a:t> ?sensor.</a:t>
            </a:r>
          </a:p>
          <a:p>
            <a:r>
              <a:rPr lang="en-GB" sz="1600" dirty="0" smtClean="0"/>
              <a:t>   ?</a:t>
            </a:r>
            <a:r>
              <a:rPr lang="en-GB" sz="1600" dirty="0"/>
              <a:t>result </a:t>
            </a:r>
            <a:r>
              <a:rPr lang="en-GB" sz="1600" dirty="0" err="1"/>
              <a:t>prov:wasGeneratedBy</a:t>
            </a:r>
            <a:r>
              <a:rPr lang="en-GB" sz="1600" dirty="0"/>
              <a:t>/</a:t>
            </a:r>
            <a:r>
              <a:rPr lang="en-GB" sz="1600" dirty="0" err="1"/>
              <a:t>prov:wasAssociatedWith</a:t>
            </a:r>
            <a:r>
              <a:rPr lang="en-GB" sz="1600" dirty="0"/>
              <a:t> ?sensor.</a:t>
            </a:r>
          </a:p>
          <a:p>
            <a:r>
              <a:rPr lang="en-GB" sz="1600" dirty="0"/>
              <a:t>   </a:t>
            </a:r>
            <a:r>
              <a:rPr lang="en-GB" sz="1600" dirty="0" smtClean="0"/>
              <a:t>?</a:t>
            </a:r>
            <a:r>
              <a:rPr lang="en-GB" sz="1600" dirty="0"/>
              <a:t>e (</a:t>
            </a:r>
            <a:r>
              <a:rPr lang="en-GB" sz="1600" dirty="0" err="1"/>
              <a:t>prov:wasGeneratedBy</a:t>
            </a:r>
            <a:r>
              <a:rPr lang="en-GB" sz="1600" dirty="0"/>
              <a:t>/</a:t>
            </a:r>
            <a:r>
              <a:rPr lang="en-GB" sz="1600" dirty="0" err="1"/>
              <a:t>prov:used</a:t>
            </a:r>
            <a:r>
              <a:rPr lang="en-GB" sz="1600" dirty="0"/>
              <a:t>)+ ?result.</a:t>
            </a:r>
          </a:p>
          <a:p>
            <a:r>
              <a:rPr lang="en-GB" sz="1600" dirty="0"/>
              <a:t>   ?e </a:t>
            </a:r>
            <a:r>
              <a:rPr lang="en-GB" sz="1600" dirty="0" err="1"/>
              <a:t>prov:wasGeneratedBy</a:t>
            </a:r>
            <a:r>
              <a:rPr lang="en-GB" sz="1600" dirty="0"/>
              <a:t> ?activity.</a:t>
            </a:r>
          </a:p>
          <a:p>
            <a:r>
              <a:rPr lang="en-GB" sz="1600" dirty="0"/>
              <a:t>}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39552" y="987575"/>
            <a:ext cx="8352928" cy="792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Transparency Model Query (English)</a:t>
            </a:r>
          </a:p>
          <a:p>
            <a:pPr marL="0" indent="0">
              <a:buNone/>
            </a:pPr>
            <a:r>
              <a:rPr lang="en-GB" dirty="0" smtClean="0"/>
              <a:t>“Show me all activities that have used data generated by the system, or data derived from that data”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088360" y="2283718"/>
            <a:ext cx="3956248" cy="102448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Result</a:t>
            </a:r>
            <a:endParaRPr lang="en-GB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300192" y="2643758"/>
            <a:ext cx="2756835" cy="56175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Data Transfer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data_transfer_20170802T1142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65552" y="3315894"/>
            <a:ext cx="2426115" cy="552000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Data Storage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data_storage_876876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6220" y="3965948"/>
            <a:ext cx="1924779" cy="69403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</a:rPr>
              <a:t>Dashboard Graph Building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chemeClr val="accent2"/>
                </a:solidFill>
              </a:rPr>
              <a:t>Activity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graph_build_315</a:t>
            </a:r>
          </a:p>
        </p:txBody>
      </p:sp>
    </p:spTree>
    <p:extLst>
      <p:ext uri="{BB962C8B-B14F-4D97-AF65-F5344CB8AC3E}">
        <p14:creationId xmlns:p14="http://schemas.microsoft.com/office/powerpoint/2010/main" val="10834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Ongoing and 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Exploring use of ODRL to describe policies </a:t>
            </a:r>
            <a:r>
              <a:rPr lang="en-GB" dirty="0" smtClean="0"/>
              <a:t>for exercising actions over an asset</a:t>
            </a:r>
          </a:p>
          <a:p>
            <a:r>
              <a:rPr lang="en-GB" dirty="0" smtClean="0"/>
              <a:t>Developing software architecture to capture descriptions of sensors and sensor data using this model</a:t>
            </a:r>
          </a:p>
          <a:p>
            <a:r>
              <a:rPr lang="en-GB" dirty="0" smtClean="0"/>
              <a:t>Implementing risk evaluation model to consume transparency data and support users understand privacy risks</a:t>
            </a:r>
          </a:p>
          <a:p>
            <a:r>
              <a:rPr lang="en-GB" dirty="0" smtClean="0"/>
              <a:t>Implementing methods to assess sensor data quality”</a:t>
            </a:r>
          </a:p>
          <a:p>
            <a:r>
              <a:rPr lang="en-GB" dirty="0" smtClean="0"/>
              <a:t>Tools to present parts of information to users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8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Transparency in TrustLens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“Presenting </a:t>
            </a:r>
            <a:r>
              <a:rPr lang="en-US" i="1" dirty="0"/>
              <a:t>individuals with understandable and relevant information on how their data is being acquired and used, and the associated risks and </a:t>
            </a:r>
            <a:r>
              <a:rPr lang="en-US" i="1" dirty="0" smtClean="0"/>
              <a:t>benefits.”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2211710"/>
            <a:ext cx="3237666" cy="1368152"/>
          </a:xfrm>
        </p:spPr>
        <p:txBody>
          <a:bodyPr>
            <a:normAutofit/>
          </a:bodyPr>
          <a:lstStyle/>
          <a:p>
            <a:r>
              <a:rPr lang="en-US" dirty="0" smtClean="0"/>
              <a:t>David </a:t>
            </a:r>
            <a:r>
              <a:rPr lang="en-US" dirty="0" err="1" smtClean="0"/>
              <a:t>Corsar</a:t>
            </a:r>
            <a:endParaRPr lang="en-US" dirty="0" smtClean="0"/>
          </a:p>
          <a:p>
            <a:r>
              <a:rPr lang="en-US" b="0" dirty="0" smtClean="0"/>
              <a:t>dcorsar@abdn.ac.uk</a:t>
            </a:r>
          </a:p>
          <a:p>
            <a:endParaRPr lang="en-US" b="0" dirty="0"/>
          </a:p>
          <a:p>
            <a:r>
              <a:rPr lang="en-US" b="0" dirty="0" err="1" smtClean="0"/>
              <a:t>www.trustlens.org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Transparency Model for the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78976"/>
            <a:ext cx="8147248" cy="34530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Capture the information necessary to support mechanisms for increasing transparency and accountability in a user-</a:t>
            </a:r>
            <a:r>
              <a:rPr lang="en-US" dirty="0" err="1" smtClean="0"/>
              <a:t>centred</a:t>
            </a:r>
            <a:r>
              <a:rPr lang="en-US" dirty="0" smtClean="0"/>
              <a:t> </a:t>
            </a:r>
            <a:r>
              <a:rPr lang="en-US" dirty="0" err="1" smtClean="0"/>
              <a:t>IoT</a:t>
            </a:r>
            <a:r>
              <a:rPr lang="en-US" dirty="0" smtClean="0"/>
              <a:t> ecosystem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Scope</a:t>
            </a:r>
          </a:p>
          <a:p>
            <a:pPr lvl="1"/>
            <a:r>
              <a:rPr lang="en-US" dirty="0" smtClean="0"/>
              <a:t>Deployments of </a:t>
            </a:r>
            <a:r>
              <a:rPr lang="en-US" dirty="0" err="1" smtClean="0"/>
              <a:t>IoT</a:t>
            </a:r>
            <a:r>
              <a:rPr lang="en-US" dirty="0" smtClean="0"/>
              <a:t> devices, device behaviors, data, its use, …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Intended uses within TrustLens</a:t>
            </a:r>
          </a:p>
          <a:p>
            <a:pPr lvl="1"/>
            <a:r>
              <a:rPr lang="en-US" dirty="0" smtClean="0"/>
              <a:t>Transparency through provision of information to individuals</a:t>
            </a:r>
          </a:p>
          <a:p>
            <a:pPr lvl="1"/>
            <a:r>
              <a:rPr lang="en-US" dirty="0" smtClean="0"/>
              <a:t>Support individuals assessing the veracity of sensor data </a:t>
            </a:r>
          </a:p>
          <a:p>
            <a:pPr lvl="1"/>
            <a:r>
              <a:rPr lang="en-US" dirty="0" smtClean="0"/>
              <a:t>Support users to evaluate privacy risks associated with a device, and set privacy levels for different attributes across multiples services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85178" y="-20538"/>
            <a:ext cx="2520000" cy="252000"/>
          </a:xfrm>
          <a:prstGeom prst="rect">
            <a:avLst/>
          </a:prstGeom>
          <a:solidFill>
            <a:srgbClr val="89670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GB" sz="1400" i="1" kern="1200" spc="300" dirty="0">
                <a:solidFill>
                  <a:schemeClr val="bg1"/>
                </a:solidFill>
                <a:latin typeface="Times"/>
                <a:ea typeface="+mn-ea"/>
                <a:cs typeface="Time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 Specification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Transparency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834" y="1131590"/>
            <a:ext cx="1512168" cy="309297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From users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707654"/>
            <a:ext cx="2598122" cy="120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209" y="2896820"/>
            <a:ext cx="2519089" cy="1331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842" y="2896821"/>
            <a:ext cx="2638082" cy="1331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066" y="1707654"/>
            <a:ext cx="2088232" cy="119711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Model Specification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596" y="1491630"/>
            <a:ext cx="1302124" cy="183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11560" y="1111849"/>
            <a:ext cx="2880320" cy="309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From tech industry</a:t>
            </a: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921" y="1995686"/>
            <a:ext cx="138995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931790"/>
            <a:ext cx="1270489" cy="18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Smart Communal Waste - Ecosystem</a:t>
            </a:r>
            <a:endParaRPr lang="en-GB" sz="27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Specification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48509" y="1832879"/>
            <a:ext cx="753762" cy="906007"/>
            <a:chOff x="1796536" y="2732085"/>
            <a:chExt cx="3261496" cy="39202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536" y="2732085"/>
              <a:ext cx="3261496" cy="39202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917028">
              <a:off x="3143078" y="3649362"/>
              <a:ext cx="568411" cy="1729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74636" y="4281665"/>
              <a:ext cx="55984" cy="2810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4534678" y="3004457"/>
              <a:ext cx="65314" cy="8397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96554" y="1217871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Pinacl</a:t>
            </a:r>
            <a:r>
              <a:rPr lang="en-GB" sz="1350" dirty="0"/>
              <a:t> Free </a:t>
            </a:r>
            <a:r>
              <a:rPr lang="en-GB" sz="1350" dirty="0" err="1"/>
              <a:t>Wifi</a:t>
            </a:r>
            <a:r>
              <a:rPr lang="en-GB" sz="1350" dirty="0"/>
              <a:t> Service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96322" y="2538087"/>
            <a:ext cx="926756" cy="661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 err="1"/>
              <a:t>BinTech</a:t>
            </a:r>
            <a:r>
              <a:rPr lang="en-GB" sz="1350" dirty="0"/>
              <a:t> Ltd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3431286" y="3673732"/>
            <a:ext cx="426308" cy="42013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/>
          <p:cNvSpPr txBox="1"/>
          <p:nvPr/>
        </p:nvSpPr>
        <p:spPr>
          <a:xfrm>
            <a:off x="4006123" y="3736901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Data ownership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51" y="1321468"/>
            <a:ext cx="649203" cy="64920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697671" y="1217870"/>
            <a:ext cx="766487" cy="461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tx1"/>
                </a:solidFill>
              </a:rPr>
              <a:t>Router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71952" y="3035447"/>
            <a:ext cx="846525" cy="864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City Council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3431286" y="4221649"/>
            <a:ext cx="426308" cy="4201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TextBox 19"/>
          <p:cNvSpPr txBox="1"/>
          <p:nvPr/>
        </p:nvSpPr>
        <p:spPr>
          <a:xfrm>
            <a:off x="4006123" y="4247327"/>
            <a:ext cx="1143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Access rights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2793" y="2317448"/>
            <a:ext cx="543041" cy="4299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65816" y="2789032"/>
            <a:ext cx="1143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Data dashboard: maintenance team</a:t>
            </a:r>
          </a:p>
        </p:txBody>
      </p:sp>
      <p:sp>
        <p:nvSpPr>
          <p:cNvPr id="23" name="5-Point Star 22"/>
          <p:cNvSpPr/>
          <p:nvPr/>
        </p:nvSpPr>
        <p:spPr>
          <a:xfrm>
            <a:off x="5561535" y="2844227"/>
            <a:ext cx="426308" cy="4201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5-Point Star 11"/>
          <p:cNvSpPr/>
          <p:nvPr/>
        </p:nvSpPr>
        <p:spPr>
          <a:xfrm>
            <a:off x="8146932" y="2825382"/>
            <a:ext cx="426308" cy="42013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674653" y="1529579"/>
            <a:ext cx="346057" cy="882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66983" y="1832879"/>
            <a:ext cx="1143000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(network infrastructure)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6138" y="1776734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67824" y="1096725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84658" y="2450970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71646" y="4393812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5.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03358" y="2289109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6.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876210" y="2997242"/>
            <a:ext cx="552119" cy="941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693440" y="2650998"/>
            <a:ext cx="712916" cy="193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06" y="3938705"/>
            <a:ext cx="547918" cy="54791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876210" y="4317123"/>
            <a:ext cx="1143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Event based alert system</a:t>
            </a:r>
          </a:p>
        </p:txBody>
      </p:sp>
      <p:sp>
        <p:nvSpPr>
          <p:cNvPr id="49" name="Oval 48"/>
          <p:cNvSpPr/>
          <p:nvPr/>
        </p:nvSpPr>
        <p:spPr>
          <a:xfrm>
            <a:off x="5078242" y="2113388"/>
            <a:ext cx="2035000" cy="26300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TextBox 53"/>
          <p:cNvSpPr txBox="1"/>
          <p:nvPr/>
        </p:nvSpPr>
        <p:spPr>
          <a:xfrm>
            <a:off x="5254015" y="1037742"/>
            <a:ext cx="342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6547" y="2815415"/>
            <a:ext cx="15315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Access cards allocated to individuals/by building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80" y="919499"/>
            <a:ext cx="2831204" cy="275423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987" y="2664362"/>
            <a:ext cx="1728192" cy="11999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799" y1="28235" x2="12799" y2="28235"/>
                        <a14:foregroundMark x1="87513" y1="24034" x2="87513" y2="24034"/>
                        <a14:foregroundMark x1="93132" y1="25378" x2="93132" y2="25378"/>
                        <a14:foregroundMark x1="5411" y1="64706" x2="5411" y2="64706"/>
                        <a14:foregroundMark x1="10302" y1="68403" x2="10302" y2="68403"/>
                        <a14:foregroundMark x1="15401" y1="65882" x2="15401" y2="65882"/>
                        <a14:foregroundMark x1="20187" y1="66387" x2="20187" y2="66387"/>
                        <a14:foregroundMark x1="22789" y1="68403" x2="22789" y2="68403"/>
                        <a14:foregroundMark x1="95734" y1="28235" x2="95734" y2="28235"/>
                        <a14:foregroundMark x1="96254" y1="23529" x2="96254" y2="23529"/>
                        <a14:foregroundMark x1="83663" y1="26387" x2="83663" y2="2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34" y="3938705"/>
            <a:ext cx="1763562" cy="10923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 of Transparency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Data Collection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Use of Data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Sharing of Data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Data Storage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The System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Sensing </a:t>
            </a:r>
            <a:r>
              <a:rPr lang="en-US" dirty="0"/>
              <a:t>Capabilities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Deployment </a:t>
            </a:r>
            <a:r>
              <a:rPr lang="en-US" dirty="0"/>
              <a:t>of the System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</a:t>
            </a:r>
            <a:r>
              <a:rPr lang="en-GB" dirty="0" smtClean="0"/>
              <a:t>Specification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Ontology Standards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5178" y="-20538"/>
            <a:ext cx="2520000" cy="252000"/>
          </a:xfrm>
        </p:spPr>
        <p:txBody>
          <a:bodyPr/>
          <a:lstStyle/>
          <a:p>
            <a:r>
              <a:rPr lang="en-US" dirty="0" err="1" smtClean="0"/>
              <a:t>Realisation</a:t>
            </a:r>
            <a:endParaRPr lang="en-US" dirty="0"/>
          </a:p>
        </p:txBody>
      </p:sp>
      <p:pic>
        <p:nvPicPr>
          <p:cNvPr id="2056" name="Picture 8" descr="ntology Modu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4997"/>
            <a:ext cx="3131840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RL Information Mo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6214"/>
            <a:ext cx="2482616" cy="18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ROV-O Starting Point term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ROV-O Starting Point terms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ROV-O Starting Point terms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1" y="1645001"/>
            <a:ext cx="3218334" cy="1808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1" y="3723878"/>
            <a:ext cx="29710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W3C &amp; OCG Sensor, Observation, Sample, and Actuator (SOSA) and Semantic Sensor Network (SSN)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377933" y="3723878"/>
            <a:ext cx="297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W3C PROV for interchange of provenance information on the web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6732240" y="3723878"/>
            <a:ext cx="2232248" cy="52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W3C Open Digital Rights Language for policies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the Communal Waste Bin System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049042" y="1851670"/>
            <a:ext cx="839271" cy="576064"/>
          </a:xfrm>
          <a:prstGeom prst="roundRect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Sensor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32040" y="987574"/>
            <a:ext cx="1296144" cy="396863"/>
          </a:xfrm>
          <a:prstGeom prst="roundRect">
            <a:avLst/>
          </a:prstGeom>
          <a:ln w="317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System</a:t>
            </a:r>
          </a:p>
        </p:txBody>
      </p:sp>
      <p:cxnSp>
        <p:nvCxnSpPr>
          <p:cNvPr id="20" name="Elbow Connector 19"/>
          <p:cNvCxnSpPr>
            <a:stCxn id="18" idx="0"/>
            <a:endCxn id="19" idx="2"/>
          </p:cNvCxnSpPr>
          <p:nvPr/>
        </p:nvCxnSpPr>
        <p:spPr>
          <a:xfrm rot="16200000" flipV="1">
            <a:off x="6290779" y="673771"/>
            <a:ext cx="467233" cy="1888566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76256" y="1347614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ubclass of</a:t>
            </a:r>
            <a:endParaRPr lang="en-US" sz="1400" dirty="0"/>
          </a:p>
        </p:txBody>
      </p:sp>
      <p:sp>
        <p:nvSpPr>
          <p:cNvPr id="25" name="Rounded Rectangle 24"/>
          <p:cNvSpPr/>
          <p:nvPr/>
        </p:nvSpPr>
        <p:spPr>
          <a:xfrm>
            <a:off x="4067944" y="1851670"/>
            <a:ext cx="2160240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Communal Waste Monitor</a:t>
            </a:r>
          </a:p>
        </p:txBody>
      </p:sp>
      <p:cxnSp>
        <p:nvCxnSpPr>
          <p:cNvPr id="26" name="Elbow Connector 25"/>
          <p:cNvCxnSpPr>
            <a:stCxn id="25" idx="0"/>
            <a:endCxn id="19" idx="2"/>
          </p:cNvCxnSpPr>
          <p:nvPr/>
        </p:nvCxnSpPr>
        <p:spPr>
          <a:xfrm rot="5400000" flipH="1" flipV="1">
            <a:off x="5130472" y="1402030"/>
            <a:ext cx="467233" cy="432048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611186" y="2571750"/>
            <a:ext cx="1609341" cy="454951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Smoke Detector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11186" y="3152663"/>
            <a:ext cx="1609341" cy="454951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11186" y="3743743"/>
            <a:ext cx="1609341" cy="454951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NFC Card Reader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626360" y="4323523"/>
            <a:ext cx="1594168" cy="454951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Electromechanical Lock</a:t>
            </a:r>
          </a:p>
        </p:txBody>
      </p:sp>
      <p:cxnSp>
        <p:nvCxnSpPr>
          <p:cNvPr id="42" name="Elbow Connector 41"/>
          <p:cNvCxnSpPr>
            <a:stCxn id="30" idx="3"/>
            <a:endCxn id="18" idx="2"/>
          </p:cNvCxnSpPr>
          <p:nvPr/>
        </p:nvCxnSpPr>
        <p:spPr>
          <a:xfrm flipV="1">
            <a:off x="7220527" y="2427734"/>
            <a:ext cx="248151" cy="37149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1" idx="3"/>
            <a:endCxn id="18" idx="2"/>
          </p:cNvCxnSpPr>
          <p:nvPr/>
        </p:nvCxnSpPr>
        <p:spPr>
          <a:xfrm flipV="1">
            <a:off x="7220527" y="2427734"/>
            <a:ext cx="248151" cy="952405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2" idx="3"/>
            <a:endCxn id="18" idx="2"/>
          </p:cNvCxnSpPr>
          <p:nvPr/>
        </p:nvCxnSpPr>
        <p:spPr>
          <a:xfrm flipV="1">
            <a:off x="7220527" y="2427734"/>
            <a:ext cx="248151" cy="1543485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31" idx="3"/>
            <a:endCxn id="18" idx="2"/>
          </p:cNvCxnSpPr>
          <p:nvPr/>
        </p:nvCxnSpPr>
        <p:spPr>
          <a:xfrm flipV="1">
            <a:off x="7220527" y="2427734"/>
            <a:ext cx="248151" cy="952405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973054" y="1851670"/>
            <a:ext cx="939954" cy="576064"/>
          </a:xfrm>
          <a:prstGeom prst="roundRect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Actuator</a:t>
            </a:r>
          </a:p>
        </p:txBody>
      </p:sp>
      <p:cxnSp>
        <p:nvCxnSpPr>
          <p:cNvPr id="66" name="Elbow Connector 65"/>
          <p:cNvCxnSpPr>
            <a:stCxn id="50" idx="0"/>
            <a:endCxn id="19" idx="2"/>
          </p:cNvCxnSpPr>
          <p:nvPr/>
        </p:nvCxnSpPr>
        <p:spPr>
          <a:xfrm rot="16200000" flipV="1">
            <a:off x="6777956" y="186594"/>
            <a:ext cx="467233" cy="2862919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38" idx="3"/>
            <a:endCxn id="50" idx="2"/>
          </p:cNvCxnSpPr>
          <p:nvPr/>
        </p:nvCxnSpPr>
        <p:spPr>
          <a:xfrm flipV="1">
            <a:off x="7220528" y="2427734"/>
            <a:ext cx="1222503" cy="2123265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164288" y="4280197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ubclass of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7399236" y="2599677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ubclass of</a:t>
            </a:r>
            <a:endParaRPr lang="en-US" sz="1400" dirty="0"/>
          </a:p>
        </p:txBody>
      </p:sp>
      <p:cxnSp>
        <p:nvCxnSpPr>
          <p:cNvPr id="76" name="Elbow Connector 75"/>
          <p:cNvCxnSpPr>
            <a:stCxn id="25" idx="2"/>
            <a:endCxn id="30" idx="1"/>
          </p:cNvCxnSpPr>
          <p:nvPr/>
        </p:nvCxnSpPr>
        <p:spPr>
          <a:xfrm rot="16200000" flipH="1">
            <a:off x="5193879" y="2381919"/>
            <a:ext cx="371492" cy="46312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25" idx="2"/>
            <a:endCxn id="31" idx="1"/>
          </p:cNvCxnSpPr>
          <p:nvPr/>
        </p:nvCxnSpPr>
        <p:spPr>
          <a:xfrm rot="16200000" flipH="1">
            <a:off x="4903423" y="2672375"/>
            <a:ext cx="952405" cy="46312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5" idx="2"/>
            <a:endCxn id="32" idx="1"/>
          </p:cNvCxnSpPr>
          <p:nvPr/>
        </p:nvCxnSpPr>
        <p:spPr>
          <a:xfrm rot="16200000" flipH="1">
            <a:off x="4607883" y="2967915"/>
            <a:ext cx="1543485" cy="46312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25" idx="2"/>
            <a:endCxn id="38" idx="1"/>
          </p:cNvCxnSpPr>
          <p:nvPr/>
        </p:nvCxnSpPr>
        <p:spPr>
          <a:xfrm rot="16200000" flipH="1">
            <a:off x="4325580" y="3250218"/>
            <a:ext cx="2123265" cy="478296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4211960" y="1347614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ubclass of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3923928" y="2662862"/>
            <a:ext cx="124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h</a:t>
            </a:r>
            <a:r>
              <a:rPr lang="en-US" sz="1400" dirty="0" smtClean="0">
                <a:solidFill>
                  <a:schemeClr val="accent3"/>
                </a:solidFill>
              </a:rPr>
              <a:t>as subsystem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6350"/>
            <a:ext cx="3418811" cy="3327400"/>
          </a:xfrm>
        </p:spPr>
      </p:pic>
    </p:spTree>
    <p:extLst>
      <p:ext uri="{BB962C8B-B14F-4D97-AF65-F5344CB8AC3E}">
        <p14:creationId xmlns:p14="http://schemas.microsoft.com/office/powerpoint/2010/main" val="12781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a Communal Waste Bin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Realisation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97" y="555526"/>
            <a:ext cx="334379" cy="33504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905004" y="1131590"/>
            <a:ext cx="2827236" cy="576064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Communal Waste Monitor, </a:t>
            </a:r>
            <a:r>
              <a:rPr lang="en-US" sz="1400" b="1" dirty="0" smtClean="0">
                <a:solidFill>
                  <a:schemeClr val="accent6"/>
                </a:solidFill>
              </a:rPr>
              <a:t>System</a:t>
            </a:r>
            <a:endParaRPr lang="en-US" sz="1400" b="1" dirty="0">
              <a:solidFill>
                <a:srgbClr val="7030A0"/>
              </a:solidFill>
            </a:endParaRP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cwm_1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626954" y="2050101"/>
            <a:ext cx="3265526" cy="59896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Smoke Detector,</a:t>
            </a:r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Sensor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cwm_1_sd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26954" y="2747278"/>
            <a:ext cx="3265526" cy="59896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Ultrasonic Distance Sensor,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Sensor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cwm_1_usd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26954" y="3418253"/>
            <a:ext cx="3265526" cy="59896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NFC Card Reader,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Sensor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cwm_1_nfccr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642128" y="4089906"/>
            <a:ext cx="3234738" cy="598967"/>
          </a:xfrm>
          <a:prstGeom prst="roundRect">
            <a:avLst/>
          </a:prstGeom>
          <a:ln w="3175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Electromechanical Lock,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Actuator</a:t>
            </a: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cwm_1_el</a:t>
            </a:r>
            <a:endParaRPr lang="en-US" sz="1400" dirty="0">
              <a:solidFill>
                <a:schemeClr val="accent4"/>
              </a:solidFill>
            </a:endParaRPr>
          </a:p>
        </p:txBody>
      </p:sp>
      <p:cxnSp>
        <p:nvCxnSpPr>
          <p:cNvPr id="76" name="Elbow Connector 75"/>
          <p:cNvCxnSpPr>
            <a:stCxn id="25" idx="2"/>
            <a:endCxn id="30" idx="1"/>
          </p:cNvCxnSpPr>
          <p:nvPr/>
        </p:nvCxnSpPr>
        <p:spPr>
          <a:xfrm rot="16200000" flipH="1">
            <a:off x="5151823" y="1874453"/>
            <a:ext cx="641931" cy="30833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25" idx="2"/>
            <a:endCxn id="31" idx="1"/>
          </p:cNvCxnSpPr>
          <p:nvPr/>
        </p:nvCxnSpPr>
        <p:spPr>
          <a:xfrm rot="16200000" flipH="1">
            <a:off x="4803234" y="2223042"/>
            <a:ext cx="1339108" cy="30833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5" idx="2"/>
            <a:endCxn id="32" idx="1"/>
          </p:cNvCxnSpPr>
          <p:nvPr/>
        </p:nvCxnSpPr>
        <p:spPr>
          <a:xfrm rot="16200000" flipH="1">
            <a:off x="4467747" y="2558529"/>
            <a:ext cx="2010083" cy="308332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25" idx="2"/>
            <a:endCxn id="38" idx="1"/>
          </p:cNvCxnSpPr>
          <p:nvPr/>
        </p:nvCxnSpPr>
        <p:spPr>
          <a:xfrm rot="16200000" flipH="1">
            <a:off x="4139507" y="2886769"/>
            <a:ext cx="2681736" cy="323506"/>
          </a:xfrm>
          <a:prstGeom prst="bentConnector2">
            <a:avLst/>
          </a:prstGeom>
          <a:ln w="317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139125" y="1921727"/>
            <a:ext cx="124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h</a:t>
            </a:r>
            <a:r>
              <a:rPr lang="en-US" sz="1400" dirty="0" smtClean="0">
                <a:solidFill>
                  <a:schemeClr val="accent3"/>
                </a:solidFill>
              </a:rPr>
              <a:t>as subsystem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17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6350"/>
            <a:ext cx="3418811" cy="3327400"/>
          </a:xfrm>
        </p:spPr>
      </p:pic>
    </p:spTree>
    <p:extLst>
      <p:ext uri="{BB962C8B-B14F-4D97-AF65-F5344CB8AC3E}">
        <p14:creationId xmlns:p14="http://schemas.microsoft.com/office/powerpoint/2010/main" val="15268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cTemplate" id="{97C7D8E8-F9EC-7543-82A1-3369D6145AF6}" vid="{BA826C46-3BC6-B84C-9B62-9CCD710EE8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3006</TotalTime>
  <Words>959</Words>
  <Application>Microsoft Office PowerPoint</Application>
  <PresentationFormat>On-screen Show (16:9)</PresentationFormat>
  <Paragraphs>301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 Community Driven Transparency Model for the IoT</vt:lpstr>
      <vt:lpstr>Transparency in TrustLens</vt:lpstr>
      <vt:lpstr>Developing a Transparency Model for the IoT</vt:lpstr>
      <vt:lpstr>Transparency Requirements</vt:lpstr>
      <vt:lpstr>Smart Communal Waste - Ecosystem</vt:lpstr>
      <vt:lpstr>Dimensions of Transparency</vt:lpstr>
      <vt:lpstr>Existing Ontology Standards</vt:lpstr>
      <vt:lpstr>Describing the Communal Waste Bin System</vt:lpstr>
      <vt:lpstr>Describing a Communal Waste Bin</vt:lpstr>
      <vt:lpstr>Describing Sensor and System Deployments </vt:lpstr>
      <vt:lpstr>Describing Sensor Capabilities</vt:lpstr>
      <vt:lpstr>“How does it know the bin is full? Sensor or smell detector?”</vt:lpstr>
      <vt:lpstr>“I would like to know what data is being collected”</vt:lpstr>
      <vt:lpstr>Limitations</vt:lpstr>
      <vt:lpstr>“What is the system doing?”</vt:lpstr>
      <vt:lpstr>“Was a community consultation carried out when making decisions about it?”</vt:lpstr>
      <vt:lpstr>“How are the data used?”</vt:lpstr>
      <vt:lpstr>“How are the data used?”</vt:lpstr>
      <vt:lpstr>Ongoing and Future Work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</dc:creator>
  <cp:lastModifiedBy>David Corsar</cp:lastModifiedBy>
  <cp:revision>128</cp:revision>
  <dcterms:created xsi:type="dcterms:W3CDTF">2017-08-24T14:04:53Z</dcterms:created>
  <dcterms:modified xsi:type="dcterms:W3CDTF">2018-03-01T14:29:01Z</dcterms:modified>
</cp:coreProperties>
</file>